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5" r:id="rId7"/>
    <p:sldId id="258" r:id="rId8"/>
    <p:sldId id="259" r:id="rId9"/>
    <p:sldId id="266" r:id="rId10"/>
    <p:sldId id="271" r:id="rId11"/>
    <p:sldId id="272" r:id="rId12"/>
    <p:sldId id="260" r:id="rId13"/>
    <p:sldId id="261" r:id="rId14"/>
    <p:sldId id="270" r:id="rId15"/>
    <p:sldId id="273" r:id="rId16"/>
    <p:sldId id="268" r:id="rId17"/>
  </p:sldIdLst>
  <p:sldSz cx="10080625" cy="7559675"/>
  <p:notesSz cx="7559675" cy="10691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DDA37-FDA0-41FB-932A-11DE589B6FBE}" v="53" dt="2023-03-17T14:12:42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C9F011B-1738-479D-A848-B9BB923389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1B0B51-04AF-45BC-A1F3-720AD684779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51F630-BB79-466A-9E71-5D639A8EF98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AE7398-4173-4779-915A-9EA1DCCB6B9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49083A3-1D5E-4EE9-81BA-0A72A9DDB44E}" type="slidenum">
              <a:t>‹nr.›</a:t>
            </a:fld>
            <a:endParaRPr lang="da-DK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708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32D00-628C-40EE-A5FE-1472B6B1B3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48AFB53-9858-4926-9897-3BCD5FB76B9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4F3833B8-4B20-4048-8F58-B6636AB9BA5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da-DK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7D248F-3745-46AE-8A51-F5C0634E28E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da-DK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62C33DE-F251-474E-94F0-04A202F3BBC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da-DK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CCC12D-CB8D-49FA-9DB7-3C703AC41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da-DK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68BA5D3-D70A-4036-A0CD-1C5B86CEF5F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31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da-DK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16CAC0-D0DC-4083-85E1-2522E9F3E3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C23C71-D760-43BF-8B76-4B643BBDB8E9}" type="slidenum">
              <a:t>1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62F7177-15B6-4B67-9713-DB54D109FF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C7E0E67-D8C6-433D-9090-D0A9F343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52B813-CECF-4FA0-8417-67585AA29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AC6A2B-55B3-41D5-8829-F769CC7B0F25}" type="slidenum">
              <a:t>10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839FFF-C6CA-4970-A5E8-EBE706188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51A90C-E155-4E1F-A4E4-A48148C10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a-DK"/>
              <a:t>Problem with 32-hours </a:t>
            </a:r>
            <a:r>
              <a:rPr lang="da-DK" err="1"/>
              <a:t>volunteers</a:t>
            </a:r>
            <a:r>
              <a:rPr lang="da-DK"/>
              <a:t>: </a:t>
            </a:r>
            <a:r>
              <a:rPr lang="da-DK" err="1"/>
              <a:t>rules</a:t>
            </a:r>
            <a:r>
              <a:rPr lang="da-DK"/>
              <a:t> </a:t>
            </a:r>
            <a:r>
              <a:rPr lang="da-DK" err="1"/>
              <a:t>are</a:t>
            </a:r>
            <a:r>
              <a:rPr lang="da-DK"/>
              <a:t> </a:t>
            </a:r>
            <a:r>
              <a:rPr lang="da-DK" err="1"/>
              <a:t>easier</a:t>
            </a:r>
            <a:r>
              <a:rPr lang="da-DK"/>
              <a:t> </a:t>
            </a:r>
            <a:r>
              <a:rPr lang="da-DK" err="1"/>
              <a:t>than</a:t>
            </a:r>
            <a:r>
              <a:rPr lang="da-DK"/>
              <a:t> </a:t>
            </a:r>
            <a:r>
              <a:rPr lang="da-DK" err="1"/>
              <a:t>flexibility</a:t>
            </a:r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52B813-CECF-4FA0-8417-67585AA29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AC6A2B-55B3-41D5-8829-F769CC7B0F25}" type="slidenum">
              <a:t>12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839FFF-C6CA-4970-A5E8-EBE706188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51A90C-E155-4E1F-A4E4-A48148C10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5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FCBD59-2C82-46A9-8471-B5FDB208A6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3426A4-3E46-47F1-AF4B-DA76ABFA82BC}" type="slidenum">
              <a:t>2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5B4F3F6-11FC-4C0C-8B82-A6CDA08404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353620F-7D1E-408A-9098-6E90FF7BDC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FCBD59-2C82-46A9-8471-B5FDB208A6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3426A4-3E46-47F1-AF4B-DA76ABFA82BC}" type="slidenum">
              <a:t>3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5B4F3F6-11FC-4C0C-8B82-A6CDA08404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353620F-7D1E-408A-9098-6E90FF7BDC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66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51F639-0974-4AB3-9458-BD4E31D504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69A013-A30D-4CB6-888F-E47D3F856C7B}" type="slidenum">
              <a:t>4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03B8F54-147E-4B79-8FC5-7D517C89A6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375F543-D6BC-4C9F-B7D6-F9BE2CF147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013832-4741-4620-B12A-DB370A58EF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587E79-1672-46B9-868F-507C46199802}" type="slidenum">
              <a:t>5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EE964A8-952C-48F4-9C28-639F860E87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26E0EC5-552D-4CD1-B1CD-D045EA5533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52B813-CECF-4FA0-8417-67585AA29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AC6A2B-55B3-41D5-8829-F769CC7B0F25}" type="slidenum">
              <a:t>6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839FFF-C6CA-4970-A5E8-EBE706188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51A90C-E155-4E1F-A4E4-A48148C10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00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52B813-CECF-4FA0-8417-67585AA29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AC6A2B-55B3-41D5-8829-F769CC7B0F25}" type="slidenum">
              <a:t>7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839FFF-C6CA-4970-A5E8-EBE706188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51A90C-E155-4E1F-A4E4-A48148C10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82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52B813-CECF-4FA0-8417-67585AA29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AC6A2B-55B3-41D5-8829-F769CC7B0F25}" type="slidenum">
              <a:t>8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839FFF-C6CA-4970-A5E8-EBE7061882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951A90C-E155-4E1F-A4E4-A48148C10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a-DK"/>
              <a:t>Design: looks, platform </a:t>
            </a:r>
            <a:r>
              <a:rPr lang="da-DK" err="1"/>
              <a:t>area</a:t>
            </a:r>
            <a:r>
              <a:rPr lang="da-DK"/>
              <a:t> + </a:t>
            </a:r>
            <a:r>
              <a:rPr lang="da-DK" err="1"/>
              <a:t>height</a:t>
            </a:r>
            <a:r>
              <a:rPr lang="da-DK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4659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BA33C8-22D6-4638-BB21-92AC364BBC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F96575-8A74-4F2F-9426-9FA3C3A1C64A}" type="slidenum">
              <a:t>9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E2CF9D8-2ED0-46F8-942A-F7EC2DE569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FEB7F51-0EBF-49BA-96A5-0D3FAFC411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marR="0" lvl="0" indent="-21600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DTU-historien – handicappede som særlig gruppe</a:t>
            </a:r>
          </a:p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58FC-0D16-4882-A569-B48D65F9F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FC5C4A-427E-4F46-BC34-C1DDF222C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7388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F1D37-D990-40FC-8C74-871386A7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479F2F-EEA4-401F-B5F7-C0716E5F4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8920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0A74A7-48C6-4B5F-95B5-BB179928F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7042E5-E68A-479F-AC99-4512661FD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589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1355B-14AF-46B8-A8B1-E3C1A5D6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0D9EDC-BA97-41FE-8457-20B1FB9D9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545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3A88E-4A45-45B4-BD9F-77CC751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76D0AE-0245-4D33-AD51-4997A724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3692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07FB1-7FD3-4708-81F9-4DA0F66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4FB620-BB59-4933-B092-81A098842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691ADC-949C-44BB-8358-598EFA7F3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72313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7CD7-E055-4E98-860C-60B1E060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0BA60A-255D-4EC4-848D-2ECECEF7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196A91-EE14-4E9A-9C4D-FD40D0E2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F130E99-AFEA-439D-A388-45719ED24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559F401-03F9-4869-9FC9-C4D5C57E9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644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23FBA-1D65-4E43-AC9F-AC0DAB6F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6641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700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CF07-1243-4324-B4EB-D28C5C4C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A2652C-64C1-4204-A23A-9B8BB3C7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B37EA7-391F-4DF9-8901-D4955FF4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819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5C3FE-2E84-41F2-B988-EA7A525A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F0A1A45-096B-4B2D-9E27-13469C069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32FAAD-0F15-41BA-88E1-E39756A3F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761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B7E988-0B20-4EAD-8E5C-6D9B0CF7B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35C4F6-6851-4F3C-8C9F-984EC7754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B3AEFC6F-5913-4F4F-8492-27A86988D9A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9508" t="10138" r="19514" b="12346"/>
          <a:stretch>
            <a:fillRect/>
          </a:stretch>
        </p:blipFill>
        <p:spPr>
          <a:xfrm>
            <a:off x="8063999" y="5832000"/>
            <a:ext cx="1799640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1DF688C-017B-460C-BE3C-5B5104E3561D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44000" y="5874480"/>
            <a:ext cx="1533960" cy="16135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da-DK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da-DK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C7FD8-F311-4558-860F-B464DB097F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466668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/>
              <a:t>Universal Design:</a:t>
            </a:r>
            <a:br>
              <a:rPr lang="en-US"/>
            </a:br>
            <a:r>
              <a:rPr lang="en-US"/>
              <a:t>Accessibility and Diversity </a:t>
            </a:r>
            <a:br>
              <a:rPr lang="en-US"/>
            </a:br>
            <a:r>
              <a:rPr lang="en-US"/>
              <a:t>at Roskilde Festival</a:t>
            </a:r>
            <a:endParaRPr 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5A99D-BDCE-4117-9904-BBFABB29C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Focus on encounters:</a:t>
            </a:r>
            <a:br>
              <a:rPr lang="en-US"/>
            </a:br>
            <a:r>
              <a:rPr lang="en-US" i="1"/>
              <a:t>binding community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F27E29-BA85-4532-B9A3-A4A2CACDAE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3600000" cy="4384440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 sz="3000"/>
              <a:t>Common responsibility to take care of each other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 sz="3000"/>
              <a:t>Participate and Contribute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 sz="3000"/>
              <a:t>OK to ask for help when needed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A1F102-72AB-4587-859D-D7D66B1DB7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95999" y="1735560"/>
            <a:ext cx="3952912" cy="474964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People with disabilities are as different as everybody else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Most people have some disability some time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Be flexible and creative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Don’t be too shy to ask</a:t>
            </a:r>
          </a:p>
        </p:txBody>
      </p:sp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D3447681-1ED4-42F5-B04D-A4FB98195553}"/>
              </a:ext>
            </a:extLst>
          </p:cNvPr>
          <p:cNvSpPr/>
          <p:nvPr/>
        </p:nvSpPr>
        <p:spPr>
          <a:xfrm>
            <a:off x="4176000" y="3168000"/>
            <a:ext cx="1080000" cy="936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E98DFD-DA51-A5E8-F0C0-48F357F4F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40038"/>
              </p:ext>
            </p:extLst>
          </p:nvPr>
        </p:nvGraphicFramePr>
        <p:xfrm>
          <a:off x="914398" y="1539697"/>
          <a:ext cx="8478984" cy="5367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19746">
                  <a:extLst>
                    <a:ext uri="{9D8B030D-6E8A-4147-A177-3AD203B41FA5}">
                      <a16:colId xmlns:a16="http://schemas.microsoft.com/office/drawing/2014/main" val="2840231809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575410151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2598405829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737043294"/>
                    </a:ext>
                  </a:extLst>
                </a:gridCol>
              </a:tblGrid>
              <a:tr h="253257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Physical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Psychological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Organizational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45920"/>
                  </a:ext>
                </a:extLst>
              </a:tr>
              <a:tr h="21385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Step free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Toilets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Lighting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Good, early, accessible, sufficient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Wayfinding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Feeling safe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Places to relax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Helpers, personal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Rules of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Economy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Openness, inclusiveness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Mutual acceptance, curiosity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Avoiding prejudice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Strength lies in differences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7013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ACCD0F46-880C-E824-4337-1C3FE28B3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96" y="1981659"/>
            <a:ext cx="1729132" cy="1948529"/>
          </a:xfrm>
          <a:prstGeom prst="rect">
            <a:avLst/>
          </a:prstGeom>
        </p:spPr>
      </p:pic>
      <p:pic>
        <p:nvPicPr>
          <p:cNvPr id="7" name="Billede 1">
            <a:extLst>
              <a:ext uri="{FF2B5EF4-FFF2-40B4-BE49-F238E27FC236}">
                <a16:creationId xmlns:a16="http://schemas.microsoft.com/office/drawing/2014/main" id="{6CBD31E4-DA94-23C3-561D-484AD80C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82" y="2132012"/>
            <a:ext cx="1333500" cy="16478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66EC2D5-9186-8116-BDF8-5AC605AB078C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da-DK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US">
                <a:solidFill>
                  <a:sysClr val="windowText" lastClr="000000"/>
                </a:solidFill>
              </a:rPr>
              <a:t>4 aspects of accessibility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3AD127D-8AF0-A298-2EE5-D60564F59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78" y="2152451"/>
            <a:ext cx="1816567" cy="1627386"/>
          </a:xfrm>
          <a:prstGeom prst="rect">
            <a:avLst/>
          </a:prstGeom>
        </p:spPr>
      </p:pic>
      <p:pic>
        <p:nvPicPr>
          <p:cNvPr id="10" name="Billede 6" descr="Et billede, der indeholder tekst, bordservice, plade, service&#10;&#10;Automatisk genereret beskrivelse">
            <a:extLst>
              <a:ext uri="{FF2B5EF4-FFF2-40B4-BE49-F238E27FC236}">
                <a16:creationId xmlns:a16="http://schemas.microsoft.com/office/drawing/2014/main" id="{A04C574A-645D-2F83-35CE-F47A91210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24" y="2250535"/>
            <a:ext cx="1519555" cy="12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5A99D-BDCE-4117-9904-BBFABB29C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Some challenges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F27E29-BA85-4532-B9A3-A4A2CACDAE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201590" cy="43844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Complex organization, mostly 32-hour volunteers</a:t>
            </a:r>
          </a:p>
          <a:p>
            <a:pPr marL="45720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Strict rules are easier to handle than flexibility, good conduct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Large, diverse area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Common beliefs</a:t>
            </a:r>
          </a:p>
          <a:p>
            <a:pPr marL="1143000" lvl="1" indent="-457200">
              <a:buSzPct val="45000"/>
            </a:pPr>
            <a:r>
              <a:rPr lang="en-US"/>
              <a:t>Accessibility = toilets and platforms</a:t>
            </a:r>
          </a:p>
          <a:p>
            <a:pPr marL="1143000" lvl="1" indent="-457200">
              <a:buSzPct val="45000"/>
            </a:pPr>
            <a:r>
              <a:rPr lang="en-US"/>
              <a:t>Someone else takes care of the accessibility</a:t>
            </a:r>
          </a:p>
          <a:p>
            <a:pPr marL="1143000" lvl="1" indent="-457200">
              <a:buSzPct val="45000"/>
            </a:pPr>
            <a:r>
              <a:rPr lang="en-US"/>
              <a:t>Only relevant for very few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en-US"/>
          </a:p>
          <a:p>
            <a:pPr lvl="0">
              <a:buSzPct val="45000"/>
            </a:pPr>
            <a:endParaRPr lang="en-US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en-US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6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566786_2187304767990117_1012408913624039424_n" descr="Parade of people in illuminated wheel chairs">
            <a:hlinkClick r:id="" action="ppaction://media"/>
            <a:extLst>
              <a:ext uri="{FF2B5EF4-FFF2-40B4-BE49-F238E27FC236}">
                <a16:creationId xmlns:a16="http://schemas.microsoft.com/office/drawing/2014/main" id="{82086864-B4F2-8657-38E3-42745418FB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7099" y="238384"/>
            <a:ext cx="4053385" cy="72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FADC241-D40C-4741-83C1-F38001FF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12240" y="252000"/>
            <a:ext cx="4490640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3D9FBE7-21F7-410D-8359-BBD51E9192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240" y="252000"/>
            <a:ext cx="5040000" cy="1262160"/>
          </a:xfrm>
        </p:spPr>
        <p:txBody>
          <a:bodyPr/>
          <a:lstStyle/>
          <a:p>
            <a:pPr lvl="0"/>
            <a:r>
              <a:rPr lang="da-DK"/>
              <a:t>Roskilde Festival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02524B-0A22-4F6B-A71A-59AE3E689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6240" y="1300860"/>
            <a:ext cx="4752000" cy="4384440"/>
          </a:xfrm>
        </p:spPr>
        <p:txBody>
          <a:bodyPr>
            <a:noAutofit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sz="2800"/>
              <a:t>Non-profit association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 sz="2800"/>
              <a:t>Based</a:t>
            </a:r>
            <a:r>
              <a:rPr lang="da-DK" sz="2800"/>
              <a:t> on </a:t>
            </a:r>
            <a:r>
              <a:rPr lang="en-US" sz="2800"/>
              <a:t>volunteers</a:t>
            </a:r>
            <a:endParaRPr lang="en-US" sz="28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1" indent="0" hangingPunct="0">
              <a:spcBef>
                <a:spcPts val="1417"/>
              </a:spcBef>
              <a:buSzPct val="75000"/>
              <a:buNone/>
            </a:pPr>
            <a:r>
              <a:rPr lang="da-DK" sz="28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≈ 1,000 all </a:t>
            </a:r>
            <a:r>
              <a:rPr lang="da-DK" sz="28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year</a:t>
            </a:r>
            <a:endParaRPr lang="da-DK" sz="28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1" indent="0" hangingPunct="0">
              <a:spcBef>
                <a:spcPts val="1417"/>
              </a:spcBef>
              <a:buSzPct val="75000"/>
              <a:buNone/>
            </a:pPr>
            <a:r>
              <a:rPr lang="da-DK" sz="28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≈ 30,000 in total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sz="2800" err="1"/>
              <a:t>Temporary</a:t>
            </a:r>
            <a:r>
              <a:rPr lang="da-DK" sz="2800"/>
              <a:t> city with 130,000 </a:t>
            </a:r>
            <a:r>
              <a:rPr lang="da-DK" sz="2800" err="1"/>
              <a:t>inhabitants</a:t>
            </a:r>
            <a:endParaRPr lang="da-DK" sz="2800"/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sz="2800" err="1"/>
              <a:t>Sustainability</a:t>
            </a:r>
            <a:endParaRPr lang="da-DK" sz="2800"/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sz="2800" err="1"/>
              <a:t>Multi-year</a:t>
            </a:r>
            <a:r>
              <a:rPr lang="da-DK" sz="2800"/>
              <a:t> </a:t>
            </a:r>
            <a:r>
              <a:rPr lang="da-DK" sz="2800" err="1"/>
              <a:t>planning</a:t>
            </a:r>
            <a:endParaRPr lang="da-DK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D9FBE7-21F7-410D-8359-BBD51E9192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5040000" cy="1262160"/>
          </a:xfrm>
        </p:spPr>
        <p:txBody>
          <a:bodyPr/>
          <a:lstStyle/>
          <a:p>
            <a:pPr lvl="0" algn="l"/>
            <a:r>
              <a:rPr lang="en-US"/>
              <a:t>About</a:t>
            </a:r>
            <a:r>
              <a:rPr lang="da-DK"/>
              <a:t> </a:t>
            </a:r>
            <a:r>
              <a:rPr lang="da-DK" err="1"/>
              <a:t>me</a:t>
            </a:r>
            <a:r>
              <a:rPr lang="da-DK"/>
              <a:t> and</a:t>
            </a:r>
            <a:br>
              <a:rPr lang="da-DK"/>
            </a:br>
            <a:r>
              <a:rPr lang="da-DK"/>
              <a:t>Roskilde Festival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02524B-0A22-4F6B-A71A-59AE3E689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556874" cy="4384440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1980: MSc, electrical engineering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1990: PhD, computer science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1994: Volunteer at Roskilde Festival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2013: Employee at RF, part time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2017: Engaged in Team Handicap Service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B85FF51-0A2F-4324-AA9A-7505F4E673AE}"/>
              </a:ext>
            </a:extLst>
          </p:cNvPr>
          <p:cNvSpPr txBox="1"/>
          <p:nvPr/>
        </p:nvSpPr>
        <p:spPr>
          <a:xfrm>
            <a:off x="3194137" y="6613742"/>
            <a:ext cx="389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Jeg er nybegynder hvad angår Universelt Design</a:t>
            </a:r>
          </a:p>
        </p:txBody>
      </p:sp>
    </p:spTree>
    <p:extLst>
      <p:ext uri="{BB962C8B-B14F-4D97-AF65-F5344CB8AC3E}">
        <p14:creationId xmlns:p14="http://schemas.microsoft.com/office/powerpoint/2010/main" val="74298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F646FA45-50F7-462F-8E49-233EFA85F3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049040"/>
            <a:ext cx="3671999" cy="4384440"/>
          </a:xfrm>
        </p:spPr>
        <p:txBody>
          <a:bodyPr anchor="ctr">
            <a:normAutofit fontScale="92500" lnSpcReduction="20000"/>
          </a:bodyPr>
          <a:lstStyle/>
          <a:p>
            <a:pPr lvl="0" algn="ctr"/>
            <a:r>
              <a:rPr lang="en-US" sz="5400"/>
              <a:t>17%</a:t>
            </a:r>
          </a:p>
          <a:p>
            <a:pPr lvl="0" algn="ctr"/>
            <a:r>
              <a:rPr lang="en-US" sz="5400"/>
              <a:t> </a:t>
            </a:r>
          </a:p>
          <a:p>
            <a:pPr lvl="0" algn="ctr"/>
            <a:r>
              <a:rPr lang="en-US" sz="4400"/>
              <a:t>Of the Danish population</a:t>
            </a:r>
          </a:p>
          <a:p>
            <a:pPr lvl="0" algn="ctr"/>
            <a:r>
              <a:rPr lang="en-US" sz="4400"/>
              <a:t>(16-64 years) have a disability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FC88C6C-24DE-4037-9A93-A38B146D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3679" y="1750679"/>
            <a:ext cx="1273320" cy="19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6277474-7EC5-4F73-BDB9-6ABF3BED09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44479" y="1728000"/>
            <a:ext cx="1415519" cy="200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45A14C4-F7D3-48F1-A6D0-DD41A400E61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72000" y="3500279"/>
            <a:ext cx="1354320" cy="197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68851ED-4C76-4F46-9D3B-3165499A71B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12520" y="3517559"/>
            <a:ext cx="1344240" cy="174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F28A786-9018-48EA-958F-D3C2CDC9A6C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517720" y="1750679"/>
            <a:ext cx="1232280" cy="19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B5A2C3E-380C-4666-A4E1-EDBD4702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80960" y="3500279"/>
            <a:ext cx="1272959" cy="187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4A579D90-0539-438A-A7F7-5D448EA44739}"/>
              </a:ext>
            </a:extLst>
          </p:cNvPr>
          <p:cNvSpPr/>
          <p:nvPr/>
        </p:nvSpPr>
        <p:spPr>
          <a:xfrm>
            <a:off x="1800000" y="456839"/>
            <a:ext cx="7343999" cy="669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4"/>
              <a:gd name="f8" fmla="val 4340"/>
              <a:gd name="f9" fmla="val 9722"/>
              <a:gd name="f10" fmla="val 1887"/>
              <a:gd name="f11" fmla="val 8548"/>
              <a:gd name="f12" fmla="val 6383"/>
              <a:gd name="f13" fmla="val 4503"/>
              <a:gd name="f14" fmla="val 3626"/>
              <a:gd name="f15" fmla="val 5373"/>
              <a:gd name="f16" fmla="val 7816"/>
              <a:gd name="f17" fmla="val 1174"/>
              <a:gd name="f18" fmla="val 8270"/>
              <a:gd name="f19" fmla="val 3934"/>
              <a:gd name="f20" fmla="val 11592"/>
              <a:gd name="f21" fmla="val 12875"/>
              <a:gd name="f22" fmla="val 3329"/>
              <a:gd name="f23" fmla="val 15372"/>
              <a:gd name="f24" fmla="val 1283"/>
              <a:gd name="f25" fmla="val 17824"/>
              <a:gd name="f26" fmla="val 4804"/>
              <a:gd name="f27" fmla="val 18239"/>
              <a:gd name="f28" fmla="val 4918"/>
              <a:gd name="f29" fmla="val 7525"/>
              <a:gd name="f30" fmla="val 18125"/>
              <a:gd name="f31" fmla="val 8698"/>
              <a:gd name="f32" fmla="val 19712"/>
              <a:gd name="f33" fmla="val 9871"/>
              <a:gd name="f34" fmla="val 17371"/>
              <a:gd name="f35" fmla="val 11614"/>
              <a:gd name="f36" fmla="val 18844"/>
              <a:gd name="f37" fmla="val 12178"/>
              <a:gd name="f38" fmla="val 15937"/>
              <a:gd name="f39" fmla="val 14943"/>
              <a:gd name="f40" fmla="val 14640"/>
              <a:gd name="f41" fmla="val 14348"/>
              <a:gd name="f42" fmla="val 18878"/>
              <a:gd name="f43" fmla="val 15632"/>
              <a:gd name="f44" fmla="val 16382"/>
              <a:gd name="f45" fmla="val 12311"/>
              <a:gd name="f46" fmla="val 18270"/>
              <a:gd name="f47" fmla="val 11292"/>
              <a:gd name="f48" fmla="val 16986"/>
              <a:gd name="f49" fmla="val 9404"/>
              <a:gd name="f50" fmla="val 6646"/>
              <a:gd name="f51" fmla="val 6533"/>
              <a:gd name="f52" fmla="val 18005"/>
              <a:gd name="f53" fmla="val 3172"/>
              <a:gd name="f54" fmla="val 14524"/>
              <a:gd name="f55" fmla="val 5778"/>
              <a:gd name="f56" fmla="val 14789"/>
              <a:gd name="f57" fmla="+- 0 0 0"/>
              <a:gd name="f58" fmla="*/ f3 1 21600"/>
              <a:gd name="f59" fmla="*/ f4 1 21600"/>
              <a:gd name="f60" fmla="*/ f57 f0 1"/>
              <a:gd name="f61" fmla="*/ 5400 f58 1"/>
              <a:gd name="f62" fmla="*/ 14160 f58 1"/>
              <a:gd name="f63" fmla="*/ 15290 f59 1"/>
              <a:gd name="f64" fmla="*/ 6570 f59 1"/>
              <a:gd name="f65" fmla="*/ 9722 f58 1"/>
              <a:gd name="f66" fmla="*/ 1887 f59 1"/>
              <a:gd name="f67" fmla="*/ f60 1 f2"/>
              <a:gd name="f68" fmla="*/ 0 f58 1"/>
              <a:gd name="f69" fmla="*/ 12875 f59 1"/>
              <a:gd name="f70" fmla="*/ 11614 f58 1"/>
              <a:gd name="f71" fmla="*/ 18844 f59 1"/>
              <a:gd name="f72" fmla="*/ 21600 f58 1"/>
              <a:gd name="f73" fmla="*/ 6646 f59 1"/>
              <a:gd name="f74" fmla="+- f6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65" y="f66"/>
              </a:cxn>
              <a:cxn ang="f74">
                <a:pos x="f68" y="f69"/>
              </a:cxn>
              <a:cxn ang="f74">
                <a:pos x="f70" y="f71"/>
              </a:cxn>
              <a:cxn ang="f74">
                <a:pos x="f72" y="f73"/>
              </a:cxn>
            </a:cxnLst>
            <a:rect l="f61" t="f64" r="f62" b="f63"/>
            <a:pathLst>
              <a:path w="21600" h="21600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5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4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6" y="f50"/>
                </a:lnTo>
                <a:lnTo>
                  <a:pt x="f4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"/>
                </a:lnTo>
                <a:lnTo>
                  <a:pt x="f7" y="f8"/>
                </a:lnTo>
                <a:close/>
              </a:path>
            </a:pathLst>
          </a:custGeom>
          <a:gradFill>
            <a:gsLst>
              <a:gs pos="0">
                <a:srgbClr val="E6FF00"/>
              </a:gs>
              <a:gs pos="100000">
                <a:srgbClr val="FF3333"/>
              </a:gs>
            </a:gsLst>
            <a:path path="circle">
              <a:fillToRect l="50000" t="50000" r="50000" b="50000"/>
            </a:path>
          </a:gra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99541CB-57F4-4812-958E-055BC2D71A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4520" y="3440520"/>
            <a:ext cx="1023480" cy="102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7BC0910-20C8-4EF5-A110-08A7C1A2E6B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76000" y="1636560"/>
            <a:ext cx="484560" cy="66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4B8384-6021-4D76-B5F2-C7CAF0B529C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86479" y="2376000"/>
            <a:ext cx="605520" cy="60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F0F3667-471F-4725-98A2-3FA6AC22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696000" y="2764800"/>
            <a:ext cx="73764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6378184-1376-43ED-BF30-3C1E53AD762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28000" y="5588280"/>
            <a:ext cx="864000" cy="74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64E21AA-7A86-4411-8727-E7E75290663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832079" y="4248000"/>
            <a:ext cx="655920" cy="71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06FCFD8-4BEE-481C-A222-9083F82BCB1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905920" y="4392000"/>
            <a:ext cx="910080" cy="91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0B64341-556F-43F4-917D-B7A97BA5280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793400" y="4968000"/>
            <a:ext cx="390600" cy="102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0D787E8-F578-4758-AF47-B29DBD63611B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3168000" y="3384720"/>
            <a:ext cx="820800" cy="86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3DEE351-F31D-4CA8-959F-30ED301AE4B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4968000" y="1872000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209E9CE-81B6-4BE8-AAEF-79A836FFA5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/>
          <a:p>
            <a:pPr lvl="0" algn="l"/>
            <a:r>
              <a:rPr lang="en-US"/>
              <a:t>Disabilities are diverse...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C9CCE1D7-45EA-456C-9B4E-F5E20596BDD6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120000" y="4697640"/>
            <a:ext cx="702360" cy="70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5A99D-BDCE-4117-9904-BBFABB29C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Roskilde Festival for</a:t>
            </a:r>
            <a:br>
              <a:rPr lang="en-US"/>
            </a:br>
            <a:r>
              <a:rPr lang="en-US"/>
              <a:t>young people with disabilities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F27E29-BA85-4532-B9A3-A4A2CACDAE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201590" cy="4384440"/>
          </a:xfrm>
        </p:spPr>
        <p:txBody>
          <a:bodyPr/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/>
              <a:t>A coming-of-age ritual to join the festival with </a:t>
            </a:r>
            <a:r>
              <a:rPr lang="da-DK" err="1"/>
              <a:t>your</a:t>
            </a:r>
            <a:r>
              <a:rPr lang="da-DK"/>
              <a:t> </a:t>
            </a:r>
            <a:r>
              <a:rPr lang="da-DK" err="1"/>
              <a:t>friends</a:t>
            </a:r>
            <a:endParaRPr lang="da-DK"/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err="1"/>
              <a:t>Many</a:t>
            </a:r>
            <a:r>
              <a:rPr lang="da-DK"/>
              <a:t> </a:t>
            </a:r>
            <a:r>
              <a:rPr lang="da-DK" err="1"/>
              <a:t>manage</a:t>
            </a:r>
            <a:r>
              <a:rPr lang="da-DK"/>
              <a:t> with </a:t>
            </a:r>
            <a:r>
              <a:rPr lang="da-DK" err="1"/>
              <a:t>help</a:t>
            </a:r>
            <a:r>
              <a:rPr lang="da-DK"/>
              <a:t> from </a:t>
            </a:r>
            <a:r>
              <a:rPr lang="da-DK" err="1"/>
              <a:t>friends</a:t>
            </a:r>
            <a:endParaRPr lang="da-DK"/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da-DK" err="1"/>
              <a:t>Many</a:t>
            </a:r>
            <a:r>
              <a:rPr lang="da-DK"/>
              <a:t> </a:t>
            </a:r>
            <a:r>
              <a:rPr lang="da-DK" err="1"/>
              <a:t>stay</a:t>
            </a:r>
            <a:r>
              <a:rPr lang="da-DK"/>
              <a:t> </a:t>
            </a:r>
            <a:r>
              <a:rPr lang="da-DK" err="1"/>
              <a:t>away</a:t>
            </a:r>
            <a:endParaRPr lang="da-DK"/>
          </a:p>
          <a:p>
            <a:pPr lvl="0">
              <a:buSzPct val="45000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73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5A99D-BDCE-4117-9904-BBFABB29C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Accessibility and Roskilde Festival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9D5B3-34DB-841C-E1BC-65D0ED550676}"/>
              </a:ext>
            </a:extLst>
          </p:cNvPr>
          <p:cNvSpPr txBox="1"/>
          <p:nvPr/>
        </p:nvSpPr>
        <p:spPr>
          <a:xfrm>
            <a:off x="592899" y="2134950"/>
            <a:ext cx="339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Strategies,views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on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disability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and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diversity</a:t>
            </a:r>
            <a:endParaRPr lang="en-US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43A66-73E2-7A59-BDD4-EB88F1D64527}"/>
              </a:ext>
            </a:extLst>
          </p:cNvPr>
          <p:cNvSpPr txBox="1"/>
          <p:nvPr/>
        </p:nvSpPr>
        <p:spPr>
          <a:xfrm>
            <a:off x="5482399" y="2134950"/>
            <a:ext cx="339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</a:pP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Technical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details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of toilet-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facilities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and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ramps</a:t>
            </a:r>
            <a:endParaRPr lang="da-DK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CBF944F8-58CA-3C7B-01EF-E6E57A996285}"/>
              </a:ext>
            </a:extLst>
          </p:cNvPr>
          <p:cNvSpPr/>
          <p:nvPr/>
        </p:nvSpPr>
        <p:spPr>
          <a:xfrm>
            <a:off x="4191000" y="2679700"/>
            <a:ext cx="1066800" cy="520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0BF92-319F-27A9-C2F5-962FF05C9C9C}"/>
              </a:ext>
            </a:extLst>
          </p:cNvPr>
          <p:cNvSpPr txBox="1"/>
          <p:nvPr/>
        </p:nvSpPr>
        <p:spPr>
          <a:xfrm>
            <a:off x="1173098" y="4156040"/>
            <a:ext cx="339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</a:pP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Covers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every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team, </a:t>
            </a: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every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location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E4CE2-5E11-F5A2-F332-1D46EE77120F}"/>
              </a:ext>
            </a:extLst>
          </p:cNvPr>
          <p:cNvSpPr txBox="1"/>
          <p:nvPr/>
        </p:nvSpPr>
        <p:spPr>
          <a:xfrm>
            <a:off x="5257800" y="4512687"/>
            <a:ext cx="3394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</a:pP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Disabilities</a:t>
            </a: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: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Sensory</a:t>
            </a:r>
            <a:endParaRPr lang="da-DK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Cognitive</a:t>
            </a:r>
            <a:endParaRPr lang="da-DK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Physical</a:t>
            </a:r>
            <a:endParaRPr lang="da-DK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da-DK" sz="320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Psychological</a:t>
            </a:r>
            <a:endParaRPr lang="da-DK" sz="320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da-DK" sz="320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893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person, people&#10;&#10;Description automatically generated">
            <a:extLst>
              <a:ext uri="{FF2B5EF4-FFF2-40B4-BE49-F238E27FC236}">
                <a16:creationId xmlns:a16="http://schemas.microsoft.com/office/drawing/2014/main" id="{B2A0677B-A8B0-E86F-8EAC-9036B7A3A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 b="1414"/>
          <a:stretch/>
        </p:blipFill>
        <p:spPr>
          <a:xfrm>
            <a:off x="341935" y="3779837"/>
            <a:ext cx="4572000" cy="4608000"/>
          </a:xfrm>
          <a:prstGeom prst="rect">
            <a:avLst/>
          </a:prstGeom>
        </p:spPr>
      </p:pic>
      <p:pic>
        <p:nvPicPr>
          <p:cNvPr id="1028" name="Picture 4" descr="20220630_192920">
            <a:extLst>
              <a:ext uri="{FF2B5EF4-FFF2-40B4-BE49-F238E27FC236}">
                <a16:creationId xmlns:a16="http://schemas.microsoft.com/office/drawing/2014/main" id="{7DBA2FEF-E75E-6069-AB04-0A00D831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78" y="2729987"/>
            <a:ext cx="42386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95A99D-BDCE-4117-9904-BBFABB29C0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Example: Platforms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F27E29-BA85-4532-B9A3-A4A2CACDAE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427" y="1345959"/>
            <a:ext cx="4833015" cy="4384440"/>
          </a:xfrm>
        </p:spPr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Placement, number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Design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/>
              <a:t>Controlling Access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en-US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92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348EC-5C9B-40D1-ACCC-EB46AF0787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”Handicap Service”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6A90A2-940C-4845-9A68-ED9AF5D900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3600000" cy="4384440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Organizer must satisfy my needs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Organizer should do much more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I don’t want to ask for help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EDF9CC-0CAC-4315-8819-B20D6A1028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96000" y="1735560"/>
            <a:ext cx="3600000" cy="4384440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People with disabilitites put extra burdons on the community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Specific group, common needs</a:t>
            </a:r>
          </a:p>
          <a:p>
            <a:pPr marL="457200" lvl="0" indent="-457200">
              <a:buSzPct val="45000"/>
              <a:buFont typeface="Courier New" panose="02070309020205020404" pitchFamily="49" charset="0"/>
              <a:buChar char="o"/>
            </a:pPr>
            <a:r>
              <a:rPr lang="en-US"/>
              <a:t>Unreasonable demands</a:t>
            </a:r>
          </a:p>
        </p:txBody>
      </p:sp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1C1CB156-8718-4697-9ADE-999333D13B27}"/>
              </a:ext>
            </a:extLst>
          </p:cNvPr>
          <p:cNvSpPr/>
          <p:nvPr/>
        </p:nvSpPr>
        <p:spPr>
          <a:xfrm>
            <a:off x="4176000" y="3168000"/>
            <a:ext cx="1080000" cy="936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457b28-7b7f-4c62-b3f8-c8d17b83affe">
      <Terms xmlns="http://schemas.microsoft.com/office/infopath/2007/PartnerControls"/>
    </lcf76f155ced4ddcb4097134ff3c332f>
    <TaxCatchAll xmlns="6e86eb6e-5b9d-4101-bf94-dceb8f51cd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D3EEC38E54F447AC9CBAE3DFA7913F" ma:contentTypeVersion="16" ma:contentTypeDescription="Opret et nyt dokument." ma:contentTypeScope="" ma:versionID="3b514ca8b5b09ca134cac50c3967c9f9">
  <xsd:schema xmlns:xsd="http://www.w3.org/2001/XMLSchema" xmlns:xs="http://www.w3.org/2001/XMLSchema" xmlns:p="http://schemas.microsoft.com/office/2006/metadata/properties" xmlns:ns2="5e457b28-7b7f-4c62-b3f8-c8d17b83affe" xmlns:ns3="6e86eb6e-5b9d-4101-bf94-dceb8f51cd4f" targetNamespace="http://schemas.microsoft.com/office/2006/metadata/properties" ma:root="true" ma:fieldsID="29fcdb50a8a75d533dda872290cfcdf4" ns2:_="" ns3:_="">
    <xsd:import namespace="5e457b28-7b7f-4c62-b3f8-c8d17b83affe"/>
    <xsd:import namespace="6e86eb6e-5b9d-4101-bf94-dceb8f51c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57b28-7b7f-4c62-b3f8-c8d17b83a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b18a4855-1536-404a-a533-a2d0ba524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6eb6e-5b9d-4101-bf94-dceb8f51c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fe9539-5ebf-419a-8eec-5159bafc648f}" ma:internalName="TaxCatchAll" ma:showField="CatchAllData" ma:web="6e86eb6e-5b9d-4101-bf94-dceb8f51c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521D27-8CB5-446C-8947-D2212D443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A8EE7-C687-441C-B23D-00815D1D9BC0}">
  <ds:schemaRefs>
    <ds:schemaRef ds:uri="5e457b28-7b7f-4c62-b3f8-c8d17b83affe"/>
    <ds:schemaRef ds:uri="6e86eb6e-5b9d-4101-bf94-dceb8f51cd4f"/>
    <ds:schemaRef ds:uri="7c2a6e59-8b8a-4162-bc88-5d0c8607e80b"/>
    <ds:schemaRef ds:uri="aa636c7e-480a-41af-b5a3-96476b1fe6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F7B7EA-B237-4A6A-A80B-FB664329B0A7}">
  <ds:schemaRefs>
    <ds:schemaRef ds:uri="5e457b28-7b7f-4c62-b3f8-c8d17b83affe"/>
    <ds:schemaRef ds:uri="6e86eb6e-5b9d-4101-bf94-dceb8f51cd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Brugerdefineret</PresentationFormat>
  <Paragraphs>100</Paragraphs>
  <Slides>13</Slides>
  <Notes>11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Liberation Sans</vt:lpstr>
      <vt:lpstr>Liberation Serif</vt:lpstr>
      <vt:lpstr>Default</vt:lpstr>
      <vt:lpstr>Universal Design: Accessibility and Diversity  at Roskilde Festival</vt:lpstr>
      <vt:lpstr>Roskilde Festival</vt:lpstr>
      <vt:lpstr>About me and Roskilde Festival</vt:lpstr>
      <vt:lpstr>PowerPoint-præsentation</vt:lpstr>
      <vt:lpstr>Disabilities are diverse...</vt:lpstr>
      <vt:lpstr>Roskilde Festival for young people with disabilities</vt:lpstr>
      <vt:lpstr>Accessibility and Roskilde Festival</vt:lpstr>
      <vt:lpstr>Example: Platforms</vt:lpstr>
      <vt:lpstr>”Handicap Service”</vt:lpstr>
      <vt:lpstr>Focus on encounters: binding community</vt:lpstr>
      <vt:lpstr>PowerPoint-præsentation</vt:lpstr>
      <vt:lpstr>Some challenges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Handicapservice til Mangfoldighed og Deltagelse</dc:title>
  <dc:creator>René Sørensen Overby</dc:creator>
  <cp:lastModifiedBy>Camilla Ryhl</cp:lastModifiedBy>
  <cp:revision>1</cp:revision>
  <dcterms:created xsi:type="dcterms:W3CDTF">2018-04-17T20:17:16Z</dcterms:created>
  <dcterms:modified xsi:type="dcterms:W3CDTF">2023-03-18T10:45:58Z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0x010100C8D3EEC38E54F447AC9CBAE3DFA7913F</vt:lpwstr>
  </property>
  <property fmtid="{D5CDD505-2E9C-101B-9397-08002B2CF9AE}" pid="3" name="MediaServiceImageTags">
    <vt:lpwstr/>
  </property>
</Properties>
</file>