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70" r:id="rId7"/>
    <p:sldId id="272" r:id="rId8"/>
    <p:sldId id="261" r:id="rId9"/>
    <p:sldId id="271" r:id="rId10"/>
    <p:sldId id="273" r:id="rId11"/>
    <p:sldId id="263" r:id="rId12"/>
    <p:sldId id="264" r:id="rId13"/>
    <p:sldId id="274" r:id="rId14"/>
    <p:sldId id="275" r:id="rId15"/>
    <p:sldId id="276" r:id="rId16"/>
    <p:sldId id="277" r:id="rId17"/>
    <p:sldId id="278" r:id="rId18"/>
    <p:sldId id="266" r:id="rId19"/>
    <p:sldId id="279"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52"/>
    <p:restoredTop sz="94692"/>
  </p:normalViewPr>
  <p:slideViewPr>
    <p:cSldViewPr snapToGrid="0">
      <p:cViewPr varScale="1">
        <p:scale>
          <a:sx n="60" d="100"/>
          <a:sy n="60" d="100"/>
        </p:scale>
        <p:origin x="288"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w3.org/WAI/WCAG21/Understanding/abbreviations.html" TargetMode="External"/><Relationship Id="rId3" Type="http://schemas.openxmlformats.org/officeDocument/2006/relationships/hyperlink" Target="https://www.w3.org/WAI/WCAG21/Understanding/low-or-no-background-audio.html" TargetMode="External"/><Relationship Id="rId7" Type="http://schemas.openxmlformats.org/officeDocument/2006/relationships/hyperlink" Target="https://www.w3.org/WAI/WCAG21/Understanding/unusual-words.html"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w3.org/WAI/WCAG21/Understanding/location.html" TargetMode="External"/><Relationship Id="rId5" Type="http://schemas.openxmlformats.org/officeDocument/2006/relationships/hyperlink" Target="https://www.w3.org/WAI/WCAG21/Understanding/animation-from-interactions.html" TargetMode="External"/><Relationship Id="rId10" Type="http://schemas.openxmlformats.org/officeDocument/2006/relationships/hyperlink" Target="https://www.w3.org/WAI/WCAG21/Understanding/pronunciation.html" TargetMode="External"/><Relationship Id="rId4" Type="http://schemas.openxmlformats.org/officeDocument/2006/relationships/hyperlink" Target="https://www.w3.org/WAI/WCAG21/Understanding/interruptions.html" TargetMode="External"/><Relationship Id="rId9" Type="http://schemas.openxmlformats.org/officeDocument/2006/relationships/hyperlink" Target="https://www.w3.org/WAI/WCAG21/Understanding/reading-level.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DK" dirty="0"/>
          </a:p>
        </p:txBody>
      </p:sp>
    </p:spTree>
    <p:extLst>
      <p:ext uri="{BB962C8B-B14F-4D97-AF65-F5344CB8AC3E}">
        <p14:creationId xmlns:p14="http://schemas.microsoft.com/office/powerpoint/2010/main" val="3026966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DK" dirty="0"/>
              <a:t>L</a:t>
            </a:r>
            <a:r>
              <a:rPr lang="en-GB" dirty="0"/>
              <a:t>a</a:t>
            </a:r>
            <a:r>
              <a:rPr lang="en-DK" dirty="0"/>
              <a:t>ck of literacy + too much effort in applying for the same tasks (and then getting denied)</a:t>
            </a:r>
          </a:p>
        </p:txBody>
      </p:sp>
    </p:spTree>
    <p:extLst>
      <p:ext uri="{BB962C8B-B14F-4D97-AF65-F5344CB8AC3E}">
        <p14:creationId xmlns:p14="http://schemas.microsoft.com/office/powerpoint/2010/main" val="927655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DK" dirty="0"/>
              <a:t>L</a:t>
            </a:r>
            <a:r>
              <a:rPr lang="en-GB" dirty="0"/>
              <a:t>a</a:t>
            </a:r>
            <a:r>
              <a:rPr lang="en-DK" dirty="0"/>
              <a:t>ck of literacy + too much effort in applying for the same tasks (and then getting denied)</a:t>
            </a:r>
          </a:p>
        </p:txBody>
      </p:sp>
    </p:spTree>
    <p:extLst>
      <p:ext uri="{BB962C8B-B14F-4D97-AF65-F5344CB8AC3E}">
        <p14:creationId xmlns:p14="http://schemas.microsoft.com/office/powerpoint/2010/main" val="307940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WHEN DESIGN SERVICES - P</a:t>
            </a:r>
            <a:r>
              <a:rPr lang="en-DK" dirty="0"/>
              <a:t>lease always have an intersectional approach </a:t>
            </a:r>
            <a:r>
              <a:rPr lang="en-DK" dirty="0">
                <a:sym typeface="Wingdings" pitchFamily="2" charset="2"/>
              </a:rPr>
              <a:t> </a:t>
            </a:r>
            <a:endParaRPr lang="en-DK" dirty="0"/>
          </a:p>
        </p:txBody>
      </p:sp>
    </p:spTree>
    <p:extLst>
      <p:ext uri="{BB962C8B-B14F-4D97-AF65-F5344CB8AC3E}">
        <p14:creationId xmlns:p14="http://schemas.microsoft.com/office/powerpoint/2010/main" val="280610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BRAINS but actually ”neuro” refers to the nervous system. From the 13th - 19th March, people all over the UK are encouraged to think about neurodiversity and challenge stereotypes they might have about it. </a:t>
            </a:r>
            <a:endParaRPr lang="en-DK" dirty="0"/>
          </a:p>
        </p:txBody>
      </p:sp>
    </p:spTree>
    <p:extLst>
      <p:ext uri="{BB962C8B-B14F-4D97-AF65-F5344CB8AC3E}">
        <p14:creationId xmlns:p14="http://schemas.microsoft.com/office/powerpoint/2010/main" val="1611864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sz="2400" dirty="0">
                <a:solidFill>
                  <a:schemeClr val="bg2">
                    <a:lumMod val="10000"/>
                  </a:schemeClr>
                </a:solidFill>
              </a:rPr>
              <a:t>Some of WCAG accessibility guidelines (helpful for neurodivergent users)</a:t>
            </a:r>
          </a:p>
          <a:p>
            <a:pPr algn="l"/>
            <a:endParaRPr lang="en-GB" sz="2400" dirty="0">
              <a:solidFill>
                <a:schemeClr val="bg2">
                  <a:lumMod val="10000"/>
                </a:schemeClr>
              </a:solidFill>
            </a:endParaRPr>
          </a:p>
          <a:p>
            <a:pPr algn="l">
              <a:buFont typeface="Arial" panose="020B0604020202020204" pitchFamily="34" charset="0"/>
              <a:buChar char="•"/>
            </a:pPr>
            <a:r>
              <a:rPr lang="en-GB" sz="2400" dirty="0">
                <a:solidFill>
                  <a:schemeClr val="bg2">
                    <a:lumMod val="10000"/>
                  </a:schemeClr>
                </a:solidFill>
                <a:hlinkClick r:id="rId3">
                  <a:extLst>
                    <a:ext uri="{A12FA001-AC4F-418D-AE19-62706E023703}">
                      <ahyp:hlinkClr xmlns:ahyp="http://schemas.microsoft.com/office/drawing/2018/hyperlinkcolor" val="tx"/>
                    </a:ext>
                  </a:extLst>
                </a:hlinkClick>
              </a:rPr>
              <a:t>4.7 Low or No Background Audio</a:t>
            </a:r>
            <a:r>
              <a:rPr lang="en-GB" sz="2400" dirty="0">
                <a:solidFill>
                  <a:schemeClr val="bg2">
                    <a:lumMod val="10000"/>
                  </a:schemeClr>
                </a:solidFill>
              </a:rPr>
              <a:t>: helps people who have auditory processing or focus issues. </a:t>
            </a:r>
          </a:p>
          <a:p>
            <a:pPr algn="l"/>
            <a:endParaRPr lang="en-GB" sz="2400" dirty="0">
              <a:solidFill>
                <a:schemeClr val="bg2">
                  <a:lumMod val="10000"/>
                </a:schemeClr>
              </a:solidFill>
            </a:endParaRPr>
          </a:p>
          <a:p>
            <a:pPr algn="l">
              <a:buFont typeface="Arial" panose="020B0604020202020204" pitchFamily="34" charset="0"/>
              <a:buChar char="•"/>
            </a:pPr>
            <a:r>
              <a:rPr lang="en-GB" sz="2400" dirty="0">
                <a:solidFill>
                  <a:schemeClr val="bg2">
                    <a:lumMod val="10000"/>
                  </a:schemeClr>
                </a:solidFill>
                <a:hlinkClick r:id="rId4">
                  <a:extLst>
                    <a:ext uri="{A12FA001-AC4F-418D-AE19-62706E023703}">
                      <ahyp:hlinkClr xmlns:ahyp="http://schemas.microsoft.com/office/drawing/2018/hyperlinkcolor" val="tx"/>
                    </a:ext>
                  </a:extLst>
                </a:hlinkClick>
              </a:rPr>
              <a:t>2.4 Interruptions</a:t>
            </a:r>
            <a:r>
              <a:rPr lang="en-GB" sz="2400" dirty="0">
                <a:solidFill>
                  <a:schemeClr val="bg2">
                    <a:lumMod val="10000"/>
                  </a:schemeClr>
                </a:solidFill>
              </a:rPr>
              <a:t>: helps people who get distracted easily. </a:t>
            </a:r>
          </a:p>
          <a:p>
            <a:pPr algn="l"/>
            <a:endParaRPr lang="en-GB" sz="2400" dirty="0">
              <a:solidFill>
                <a:schemeClr val="bg2">
                  <a:lumMod val="10000"/>
                </a:schemeClr>
              </a:solidFill>
            </a:endParaRPr>
          </a:p>
          <a:p>
            <a:pPr algn="l">
              <a:buFont typeface="Arial" panose="020B0604020202020204" pitchFamily="34" charset="0"/>
              <a:buChar char="•"/>
            </a:pPr>
            <a:r>
              <a:rPr lang="en-GB" sz="2400" dirty="0">
                <a:solidFill>
                  <a:schemeClr val="bg2">
                    <a:lumMod val="10000"/>
                  </a:schemeClr>
                </a:solidFill>
                <a:hlinkClick r:id="rId5">
                  <a:extLst>
                    <a:ext uri="{A12FA001-AC4F-418D-AE19-62706E023703}">
                      <ahyp:hlinkClr xmlns:ahyp="http://schemas.microsoft.com/office/drawing/2018/hyperlinkcolor" val="tx"/>
                    </a:ext>
                  </a:extLst>
                </a:hlinkClick>
              </a:rPr>
              <a:t>3.3 Animation from Interactions</a:t>
            </a:r>
            <a:r>
              <a:rPr lang="en-GB" sz="2400" dirty="0">
                <a:solidFill>
                  <a:schemeClr val="bg2">
                    <a:lumMod val="10000"/>
                  </a:schemeClr>
                </a:solidFill>
              </a:rPr>
              <a:t>: helps people who have vestibular disorders leading to headaches and nausea. </a:t>
            </a:r>
          </a:p>
          <a:p>
            <a:pPr algn="l"/>
            <a:endParaRPr lang="en-GB" sz="2400" dirty="0">
              <a:solidFill>
                <a:schemeClr val="bg2">
                  <a:lumMod val="10000"/>
                </a:schemeClr>
              </a:solidFill>
            </a:endParaRPr>
          </a:p>
          <a:p>
            <a:pPr algn="l">
              <a:buFont typeface="Arial" panose="020B0604020202020204" pitchFamily="34" charset="0"/>
              <a:buChar char="•"/>
            </a:pPr>
            <a:r>
              <a:rPr lang="en-GB" sz="2400" dirty="0">
                <a:solidFill>
                  <a:schemeClr val="bg2">
                    <a:lumMod val="10000"/>
                  </a:schemeClr>
                </a:solidFill>
                <a:hlinkClick r:id="rId6">
                  <a:extLst>
                    <a:ext uri="{A12FA001-AC4F-418D-AE19-62706E023703}">
                      <ahyp:hlinkClr xmlns:ahyp="http://schemas.microsoft.com/office/drawing/2018/hyperlinkcolor" val="tx"/>
                    </a:ext>
                  </a:extLst>
                </a:hlinkClick>
              </a:rPr>
              <a:t>4.8 Location</a:t>
            </a:r>
            <a:r>
              <a:rPr lang="en-GB" sz="2400" dirty="0">
                <a:solidFill>
                  <a:schemeClr val="bg2">
                    <a:lumMod val="10000"/>
                  </a:schemeClr>
                </a:solidFill>
              </a:rPr>
              <a:t>: helps people with a short attention span or memory issues. </a:t>
            </a:r>
          </a:p>
          <a:p>
            <a:pPr algn="l"/>
            <a:endParaRPr lang="en-GB" sz="2400" dirty="0">
              <a:solidFill>
                <a:schemeClr val="bg2">
                  <a:lumMod val="10000"/>
                </a:schemeClr>
              </a:solidFill>
            </a:endParaRPr>
          </a:p>
          <a:p>
            <a:pPr algn="l">
              <a:buFont typeface="Arial" panose="020B0604020202020204" pitchFamily="34" charset="0"/>
              <a:buChar char="•"/>
            </a:pPr>
            <a:r>
              <a:rPr lang="en-GB" sz="2400" dirty="0">
                <a:solidFill>
                  <a:schemeClr val="bg2">
                    <a:lumMod val="10000"/>
                  </a:schemeClr>
                </a:solidFill>
                <a:hlinkClick r:id="rId7">
                  <a:extLst>
                    <a:ext uri="{A12FA001-AC4F-418D-AE19-62706E023703}">
                      <ahyp:hlinkClr xmlns:ahyp="http://schemas.microsoft.com/office/drawing/2018/hyperlinkcolor" val="tx"/>
                    </a:ext>
                  </a:extLst>
                </a:hlinkClick>
              </a:rPr>
              <a:t>1.3 Unusual Words</a:t>
            </a:r>
            <a:r>
              <a:rPr lang="en-GB" sz="2400" dirty="0">
                <a:solidFill>
                  <a:schemeClr val="bg2">
                    <a:lumMod val="10000"/>
                  </a:schemeClr>
                </a:solidFill>
              </a:rPr>
              <a:t>, </a:t>
            </a:r>
            <a:r>
              <a:rPr lang="en-GB" sz="2400" dirty="0">
                <a:solidFill>
                  <a:schemeClr val="bg2">
                    <a:lumMod val="10000"/>
                  </a:schemeClr>
                </a:solidFill>
                <a:hlinkClick r:id="rId8">
                  <a:extLst>
                    <a:ext uri="{A12FA001-AC4F-418D-AE19-62706E023703}">
                      <ahyp:hlinkClr xmlns:ahyp="http://schemas.microsoft.com/office/drawing/2018/hyperlinkcolor" val="tx"/>
                    </a:ext>
                  </a:extLst>
                </a:hlinkClick>
              </a:rPr>
              <a:t>3.1.4 Abbreviations</a:t>
            </a:r>
            <a:r>
              <a:rPr lang="en-GB" sz="2400" dirty="0">
                <a:solidFill>
                  <a:schemeClr val="bg2">
                    <a:lumMod val="10000"/>
                  </a:schemeClr>
                </a:solidFill>
              </a:rPr>
              <a:t>, </a:t>
            </a:r>
            <a:r>
              <a:rPr lang="en-GB" sz="2400" dirty="0">
                <a:solidFill>
                  <a:schemeClr val="bg2">
                    <a:lumMod val="10000"/>
                  </a:schemeClr>
                </a:solidFill>
                <a:hlinkClick r:id="rId9">
                  <a:extLst>
                    <a:ext uri="{A12FA001-AC4F-418D-AE19-62706E023703}">
                      <ahyp:hlinkClr xmlns:ahyp="http://schemas.microsoft.com/office/drawing/2018/hyperlinkcolor" val="tx"/>
                    </a:ext>
                  </a:extLst>
                </a:hlinkClick>
              </a:rPr>
              <a:t>3.1.5 Reading Level</a:t>
            </a:r>
            <a:r>
              <a:rPr lang="en-GB" sz="2400" dirty="0">
                <a:solidFill>
                  <a:schemeClr val="bg2">
                    <a:lumMod val="10000"/>
                  </a:schemeClr>
                </a:solidFill>
              </a:rPr>
              <a:t> and </a:t>
            </a:r>
            <a:r>
              <a:rPr lang="en-GB" sz="2400" dirty="0">
                <a:solidFill>
                  <a:schemeClr val="bg2">
                    <a:lumMod val="10000"/>
                  </a:schemeClr>
                </a:solidFill>
                <a:hlinkClick r:id="rId10">
                  <a:extLst>
                    <a:ext uri="{A12FA001-AC4F-418D-AE19-62706E023703}">
                      <ahyp:hlinkClr xmlns:ahyp="http://schemas.microsoft.com/office/drawing/2018/hyperlinkcolor" val="tx"/>
                    </a:ext>
                  </a:extLst>
                </a:hlinkClick>
              </a:rPr>
              <a:t>3.1.6 Pronunciation</a:t>
            </a:r>
            <a:r>
              <a:rPr lang="en-GB" sz="2400" dirty="0">
                <a:solidFill>
                  <a:schemeClr val="bg2">
                    <a:lumMod val="10000"/>
                  </a:schemeClr>
                </a:solidFill>
              </a:rPr>
              <a:t>: help people who may struggle to read or understand written text. </a:t>
            </a:r>
          </a:p>
          <a:p>
            <a:endParaRPr lang="en-DK" dirty="0"/>
          </a:p>
        </p:txBody>
      </p:sp>
    </p:spTree>
    <p:extLst>
      <p:ext uri="{BB962C8B-B14F-4D97-AF65-F5344CB8AC3E}">
        <p14:creationId xmlns:p14="http://schemas.microsoft.com/office/powerpoint/2010/main" val="325261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While neurotypical people also display a range of strengths and weaknesses in these areas, neurodivergent individuals show more significant variation.</a:t>
            </a:r>
            <a:r>
              <a:rPr lang="en-DK" dirty="0">
                <a:effectLst/>
              </a:rPr>
              <a:t> </a:t>
            </a:r>
            <a:endParaRPr lang="en-DK" dirty="0"/>
          </a:p>
        </p:txBody>
      </p:sp>
    </p:spTree>
    <p:extLst>
      <p:ext uri="{BB962C8B-B14F-4D97-AF65-F5344CB8AC3E}">
        <p14:creationId xmlns:p14="http://schemas.microsoft.com/office/powerpoint/2010/main" val="3859464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DK" dirty="0"/>
              <a:t>Motor impairment only! Let’s design around our users</a:t>
            </a:r>
          </a:p>
          <a:p>
            <a:endParaRPr lang="en-DK" dirty="0"/>
          </a:p>
        </p:txBody>
      </p:sp>
    </p:spTree>
    <p:extLst>
      <p:ext uri="{BB962C8B-B14F-4D97-AF65-F5344CB8AC3E}">
        <p14:creationId xmlns:p14="http://schemas.microsoft.com/office/powerpoint/2010/main" val="1049514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DK" dirty="0"/>
              <a:t>Students can apply for “special support” if they have a diagnosis (accommodations like support teachers, mentors, extra time at exams and assistive tech)</a:t>
            </a:r>
          </a:p>
        </p:txBody>
      </p:sp>
    </p:spTree>
    <p:extLst>
      <p:ext uri="{BB962C8B-B14F-4D97-AF65-F5344CB8AC3E}">
        <p14:creationId xmlns:p14="http://schemas.microsoft.com/office/powerpoint/2010/main" val="1321195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a:t>
            </a:r>
            <a:r>
              <a:rPr lang="en-DK" dirty="0"/>
              <a:t>tudents with multiple diagnosis go via different systems multiple times</a:t>
            </a:r>
          </a:p>
        </p:txBody>
      </p:sp>
    </p:spTree>
    <p:extLst>
      <p:ext uri="{BB962C8B-B14F-4D97-AF65-F5344CB8AC3E}">
        <p14:creationId xmlns:p14="http://schemas.microsoft.com/office/powerpoint/2010/main" val="2477115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DK" dirty="0"/>
              <a:t>L</a:t>
            </a:r>
            <a:r>
              <a:rPr lang="en-GB" dirty="0"/>
              <a:t>a</a:t>
            </a:r>
            <a:r>
              <a:rPr lang="en-DK" dirty="0"/>
              <a:t>ck of literacy + too much effort in applying for the same tasks (and then getting denied)</a:t>
            </a:r>
          </a:p>
        </p:txBody>
      </p:sp>
    </p:spTree>
    <p:extLst>
      <p:ext uri="{BB962C8B-B14F-4D97-AF65-F5344CB8AC3E}">
        <p14:creationId xmlns:p14="http://schemas.microsoft.com/office/powerpoint/2010/main" val="3398875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DK" dirty="0"/>
              <a:t>L</a:t>
            </a:r>
            <a:r>
              <a:rPr lang="en-GB" dirty="0"/>
              <a:t>a</a:t>
            </a:r>
            <a:r>
              <a:rPr lang="en-DK" dirty="0"/>
              <a:t>ck of literacy + too much effort in applying for the same tasks (and then getting denied)</a:t>
            </a:r>
          </a:p>
        </p:txBody>
      </p:sp>
    </p:spTree>
    <p:extLst>
      <p:ext uri="{BB962C8B-B14F-4D97-AF65-F5344CB8AC3E}">
        <p14:creationId xmlns:p14="http://schemas.microsoft.com/office/powerpoint/2010/main" val="719045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oumo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https://lh6.googleusercontent.com/RljxOUdJf6DlOh6q251E_N3_06RHkBVfpsoW77ojx92ZMSUhmy4zfpE6PVor8x18zKJa2l6w_k1r_3mClcrHnW36h7HrxKuCRFqDMeYg0ZeR7_7z_6VvrfyZLR8F089h67owK_dciayK61W7wZ1huM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di.ku.dk/english/staff/?pure=en%2Fpublications%2Fhumor-and-stereotypes-in-computing(d2932c6f-7b9e-4c2c-98ad-bf22963058ff).html" TargetMode="External"/><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hyperlink" Target="https://di.ku.dk/english/staff/?pure=en%2Fpublications%2Fdoreen(9fdfe701-2615-41fd-a76b-82e15deec032).html" TargetMode="External"/><Relationship Id="rId5" Type="http://schemas.openxmlformats.org/officeDocument/2006/relationships/hyperlink" Target="https://di.ku.dk/english/staff/?pure=en%2Fpersons%2Fpernille-bjoern(8578cc6c-33b6-46fb-b85a-36299bd08e91).html" TargetMode="External"/><Relationship Id="rId4" Type="http://schemas.openxmlformats.org/officeDocument/2006/relationships/hyperlink" Target="https://di.ku.dk/english/staff/?pure=en%2Fpersons%2Fvaleria-borsotti(a879f5cb-bf38-4f56-8386-5ef7265e6d8b).htm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Valeria Borsotti, PhD Fellow - Computer Science Dept. UCPH, March 18 2023"/>
          <p:cNvSpPr txBox="1">
            <a:spLocks noGrp="1"/>
          </p:cNvSpPr>
          <p:nvPr>
            <p:ph type="body" idx="21"/>
          </p:nvPr>
        </p:nvSpPr>
        <p:spPr>
          <a:xfrm>
            <a:off x="1201339" y="8162469"/>
            <a:ext cx="12201151" cy="16285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dirty="0"/>
              <a:t>Valeria </a:t>
            </a:r>
            <a:r>
              <a:rPr dirty="0" err="1"/>
              <a:t>Borsotti</a:t>
            </a:r>
            <a:r>
              <a:rPr dirty="0"/>
              <a:t>, PhD Fellow - Computer Science Dept. UCPH, March 18 2023</a:t>
            </a:r>
          </a:p>
        </p:txBody>
      </p:sp>
      <p:sp>
        <p:nvSpPr>
          <p:cNvPr id="152" name="“You need a ticket for the inclusivity party”"/>
          <p:cNvSpPr txBox="1">
            <a:spLocks noGrp="1"/>
          </p:cNvSpPr>
          <p:nvPr>
            <p:ph type="ctrTitle"/>
          </p:nvPr>
        </p:nvSpPr>
        <p:spPr>
          <a:xfrm>
            <a:off x="1201340" y="2698930"/>
            <a:ext cx="12201150" cy="4648201"/>
          </a:xfrm>
          <a:prstGeom prst="rect">
            <a:avLst/>
          </a:prstGeom>
        </p:spPr>
        <p:txBody>
          <a:bodyPr>
            <a:normAutofit fontScale="90000"/>
          </a:bodyPr>
          <a:lstStyle/>
          <a:p>
            <a:r>
              <a:rPr lang="en-GB" dirty="0"/>
              <a:t>Neurodiversity and inclusivity in socio-technical systems</a:t>
            </a:r>
          </a:p>
        </p:txBody>
      </p:sp>
      <p:pic>
        <p:nvPicPr>
          <p:cNvPr id="2050" name="Picture 2">
            <a:extLst>
              <a:ext uri="{FF2B5EF4-FFF2-40B4-BE49-F238E27FC236}">
                <a16:creationId xmlns:a16="http://schemas.microsoft.com/office/drawing/2014/main" id="{E25B129E-DD1A-EB20-D900-48730482A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3832" y="5023031"/>
            <a:ext cx="7339874" cy="3669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7A5D04-9E55-063A-3A69-06B3C533DE06}"/>
              </a:ext>
            </a:extLst>
          </p:cNvPr>
          <p:cNvSpPr txBox="1"/>
          <p:nvPr/>
        </p:nvSpPr>
        <p:spPr>
          <a:xfrm>
            <a:off x="2648998" y="5793234"/>
            <a:ext cx="4953585" cy="27515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gn="l" defTabSz="2438338" rtl="0" eaLnBrk="1" fontAlgn="auto" latinLnBrk="0" hangingPunct="1">
              <a:lnSpc>
                <a:spcPct val="90000"/>
              </a:lnSpc>
              <a:spcBef>
                <a:spcPts val="4500"/>
              </a:spcBef>
              <a:spcAft>
                <a:spcPts val="0"/>
              </a:spcAft>
              <a:buClrTx/>
              <a:buSzPct val="123000"/>
              <a:tabLst/>
              <a:defRPr/>
            </a:pPr>
            <a:r>
              <a:rPr lang="en-GB" sz="4800" dirty="0">
                <a:solidFill>
                  <a:srgbClr val="000000"/>
                </a:solidFill>
                <a:latin typeface="Helvetica Neue"/>
                <a:ea typeface="Helvetica Neue"/>
                <a:cs typeface="Helvetica Neue"/>
              </a:rPr>
              <a:t>No strategic focus on inclusivity and accessibility</a:t>
            </a:r>
            <a:endParaRPr kumimoji="0" lang="en-GB" sz="48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1" name="Rectangle 2">
            <a:extLst>
              <a:ext uri="{FF2B5EF4-FFF2-40B4-BE49-F238E27FC236}">
                <a16:creationId xmlns:a16="http://schemas.microsoft.com/office/drawing/2014/main" id="{65C457DA-643D-6473-8014-735D5582D87E}"/>
              </a:ext>
            </a:extLst>
          </p:cNvPr>
          <p:cNvSpPr>
            <a:spLocks noChangeArrowheads="1"/>
          </p:cNvSpPr>
          <p:nvPr/>
        </p:nvSpPr>
        <p:spPr bwMode="auto">
          <a:xfrm>
            <a:off x="14343017" y="4919736"/>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DK"/>
          </a:p>
        </p:txBody>
      </p:sp>
      <p:pic>
        <p:nvPicPr>
          <p:cNvPr id="3073" name="Picture 1">
            <a:extLst>
              <a:ext uri="{FF2B5EF4-FFF2-40B4-BE49-F238E27FC236}">
                <a16:creationId xmlns:a16="http://schemas.microsoft.com/office/drawing/2014/main" id="{62F8D687-5E14-8150-4F31-7D8EA313EE5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532762" y="1712260"/>
            <a:ext cx="14061626" cy="10291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3693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Image" descr="Image"/>
          <p:cNvPicPr>
            <a:picLocks noChangeAspect="1"/>
          </p:cNvPicPr>
          <p:nvPr/>
        </p:nvPicPr>
        <p:blipFill>
          <a:blip r:embed="rId3"/>
          <a:stretch>
            <a:fillRect/>
          </a:stretch>
        </p:blipFill>
        <p:spPr>
          <a:xfrm>
            <a:off x="-81803" y="-46015"/>
            <a:ext cx="24547606" cy="1380803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Image" descr="Image"/>
          <p:cNvPicPr>
            <a:picLocks noChangeAspect="1"/>
          </p:cNvPicPr>
          <p:nvPr/>
        </p:nvPicPr>
        <p:blipFill>
          <a:blip r:embed="rId3"/>
          <a:stretch>
            <a:fillRect/>
          </a:stretch>
        </p:blipFill>
        <p:spPr>
          <a:xfrm>
            <a:off x="3024661" y="1244172"/>
            <a:ext cx="19960278" cy="11227656"/>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NEURODIVERSITY IN COMPUTER SCIENCE"/>
          <p:cNvSpPr txBox="1">
            <a:spLocks noGrp="1"/>
          </p:cNvSpPr>
          <p:nvPr>
            <p:ph type="title"/>
          </p:nvPr>
        </p:nvSpPr>
        <p:spPr>
          <a:prstGeom prst="rect">
            <a:avLst/>
          </a:prstGeom>
        </p:spPr>
        <p:txBody>
          <a:bodyPr/>
          <a:lstStyle>
            <a:lvl1pPr defTabSz="2413955">
              <a:defRPr sz="8415" spc="-168"/>
            </a:lvl1pPr>
          </a:lstStyle>
          <a:p>
            <a:r>
              <a:rPr lang="da-DK" dirty="0"/>
              <a:t>BARRIERS – </a:t>
            </a:r>
            <a:r>
              <a:rPr lang="da-DK" dirty="0" err="1"/>
              <a:t>preliminary</a:t>
            </a:r>
            <a:r>
              <a:rPr lang="da-DK" dirty="0"/>
              <a:t> </a:t>
            </a:r>
            <a:r>
              <a:rPr lang="da-DK" dirty="0" err="1"/>
              <a:t>findings</a:t>
            </a:r>
            <a:endParaRPr dirty="0"/>
          </a:p>
        </p:txBody>
      </p:sp>
      <p:sp>
        <p:nvSpPr>
          <p:cNvPr id="6" name="TextBox 5">
            <a:extLst>
              <a:ext uri="{FF2B5EF4-FFF2-40B4-BE49-F238E27FC236}">
                <a16:creationId xmlns:a16="http://schemas.microsoft.com/office/drawing/2014/main" id="{2E6BA354-F13E-38AB-CEC4-E640AD2C5DC9}"/>
              </a:ext>
            </a:extLst>
          </p:cNvPr>
          <p:cNvSpPr txBox="1"/>
          <p:nvPr/>
        </p:nvSpPr>
        <p:spPr>
          <a:xfrm>
            <a:off x="1423851" y="4373213"/>
            <a:ext cx="21753649" cy="81206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09600" indent="-609600" algn="l" hangingPunct="1">
              <a:lnSpc>
                <a:spcPct val="90000"/>
              </a:lnSpc>
              <a:spcBef>
                <a:spcPts val="4500"/>
              </a:spcBef>
              <a:buSzPct val="123000"/>
              <a:buFontTx/>
              <a:buChar char="•"/>
              <a:defRPr/>
            </a:pPr>
            <a:r>
              <a:rPr lang="en-GB" sz="3600" dirty="0">
                <a:solidFill>
                  <a:srgbClr val="000000"/>
                </a:solidFill>
                <a:latin typeface="Helvetica Neue"/>
                <a:ea typeface="Helvetica Neue"/>
                <a:cs typeface="Helvetica Neue"/>
              </a:rPr>
              <a:t>Teachers are unaware of the access needs of students! </a:t>
            </a:r>
          </a:p>
          <a:p>
            <a:pPr marL="609600" indent="-609600" algn="l" hangingPunct="1">
              <a:lnSpc>
                <a:spcPct val="90000"/>
              </a:lnSpc>
              <a:spcBef>
                <a:spcPts val="4500"/>
              </a:spcBef>
              <a:buSzPct val="123000"/>
              <a:buFontTx/>
              <a:buChar char="•"/>
              <a:defRPr/>
            </a:pPr>
            <a:r>
              <a:rPr kumimoji="0" lang="en-GB" sz="3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No inclusivity guidelines in social events</a:t>
            </a:r>
            <a:endParaRPr lang="en-GB" sz="3600" dirty="0">
              <a:solidFill>
                <a:srgbClr val="000000"/>
              </a:solidFill>
              <a:latin typeface="Helvetica Neue"/>
              <a:ea typeface="Helvetica Neue"/>
              <a:cs typeface="Helvetica Neue"/>
            </a:endParaRPr>
          </a:p>
          <a:p>
            <a:pPr marL="609600" marR="0" lvl="0" indent="-609600" algn="l" defTabSz="2438338" rtl="0" eaLnBrk="1" fontAlgn="auto" latinLnBrk="0" hangingPunct="1">
              <a:lnSpc>
                <a:spcPct val="90000"/>
              </a:lnSpc>
              <a:spcBef>
                <a:spcPts val="4500"/>
              </a:spcBef>
              <a:spcAft>
                <a:spcPts val="0"/>
              </a:spcAft>
              <a:buClrTx/>
              <a:buSzPct val="123000"/>
              <a:buFontTx/>
              <a:buChar char="•"/>
              <a:tabLst/>
              <a:defRPr/>
            </a:pPr>
            <a:r>
              <a:rPr lang="en-GB" sz="3600" dirty="0">
                <a:solidFill>
                  <a:srgbClr val="000000"/>
                </a:solidFill>
                <a:latin typeface="Helvetica Neue"/>
                <a:ea typeface="Helvetica Neue"/>
                <a:cs typeface="Helvetica Neue"/>
              </a:rPr>
              <a:t>Digital: poor Information Architecture, no Usability testing, no Accessibility testing</a:t>
            </a:r>
            <a:endParaRPr kumimoji="0" lang="en-GB" sz="3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a:p>
            <a:pPr marL="609600" marR="0" lvl="0" indent="-609600" algn="l" defTabSz="2438338" rtl="0" eaLnBrk="1" fontAlgn="auto" latinLnBrk="0" hangingPunct="1">
              <a:lnSpc>
                <a:spcPct val="90000"/>
              </a:lnSpc>
              <a:spcBef>
                <a:spcPts val="4500"/>
              </a:spcBef>
              <a:spcAft>
                <a:spcPts val="0"/>
              </a:spcAft>
              <a:buClrTx/>
              <a:buSzPct val="123000"/>
              <a:buFontTx/>
              <a:buChar char="•"/>
              <a:tabLst/>
              <a:defRPr/>
            </a:pPr>
            <a:r>
              <a:rPr lang="en-GB" sz="3600" dirty="0">
                <a:solidFill>
                  <a:srgbClr val="000000"/>
                </a:solidFill>
                <a:latin typeface="Helvetica Neue"/>
                <a:ea typeface="Helvetica Neue"/>
                <a:cs typeface="Helvetica Neue"/>
              </a:rPr>
              <a:t>Physical spaces do not take sensory needs + needs related to AT into account</a:t>
            </a:r>
            <a:endParaRPr kumimoji="0" lang="en-GB" sz="3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a:p>
            <a:pPr marL="609600" marR="0" lvl="0" indent="-609600" algn="l" defTabSz="2438338" rtl="0" eaLnBrk="1" fontAlgn="auto" latinLnBrk="0" hangingPunct="1">
              <a:lnSpc>
                <a:spcPct val="90000"/>
              </a:lnSpc>
              <a:spcBef>
                <a:spcPts val="4500"/>
              </a:spcBef>
              <a:spcAft>
                <a:spcPts val="0"/>
              </a:spcAft>
              <a:buClrTx/>
              <a:buSzPct val="123000"/>
              <a:buFontTx/>
              <a:buChar char="•"/>
              <a:tabLst/>
              <a:defRPr/>
            </a:pPr>
            <a:r>
              <a:rPr lang="en-GB" sz="3600" dirty="0">
                <a:solidFill>
                  <a:srgbClr val="000000"/>
                </a:solidFill>
                <a:latin typeface="Helvetica Neue"/>
                <a:ea typeface="Helvetica Neue"/>
                <a:cs typeface="Helvetica Neue"/>
              </a:rPr>
              <a:t>Navigating bureaucracy requires effort and time </a:t>
            </a:r>
          </a:p>
          <a:p>
            <a:pPr marL="609600" marR="0" lvl="0" indent="-609600" algn="l" defTabSz="2438338" rtl="0" eaLnBrk="1" fontAlgn="auto" latinLnBrk="0" hangingPunct="1">
              <a:lnSpc>
                <a:spcPct val="90000"/>
              </a:lnSpc>
              <a:spcBef>
                <a:spcPts val="4500"/>
              </a:spcBef>
              <a:spcAft>
                <a:spcPts val="0"/>
              </a:spcAft>
              <a:buClrTx/>
              <a:buSzPct val="123000"/>
              <a:buFontTx/>
              <a:buChar char="•"/>
              <a:tabLst/>
              <a:defRPr/>
            </a:pPr>
            <a:r>
              <a:rPr lang="en-GB" sz="3600" dirty="0">
                <a:solidFill>
                  <a:srgbClr val="000000"/>
                </a:solidFill>
                <a:latin typeface="Helvetica Neue"/>
                <a:ea typeface="Helvetica Neue"/>
                <a:cs typeface="Helvetica Neue"/>
              </a:rPr>
              <a:t>STRESS (also due to interacting with systems not designed around neurodiversity)</a:t>
            </a:r>
          </a:p>
          <a:p>
            <a:pPr marL="609600" marR="0" lvl="0" indent="-609600" algn="l" defTabSz="2438338" rtl="0" eaLnBrk="1" fontAlgn="auto" latinLnBrk="0" hangingPunct="1">
              <a:lnSpc>
                <a:spcPct val="90000"/>
              </a:lnSpc>
              <a:spcBef>
                <a:spcPts val="4500"/>
              </a:spcBef>
              <a:spcAft>
                <a:spcPts val="0"/>
              </a:spcAft>
              <a:buClrTx/>
              <a:buSzPct val="123000"/>
              <a:buFontTx/>
              <a:buChar char="•"/>
              <a:tabLst/>
              <a:defRPr/>
            </a:pPr>
            <a:r>
              <a:rPr lang="en-GB" sz="3600" dirty="0">
                <a:solidFill>
                  <a:srgbClr val="000000"/>
                </a:solidFill>
                <a:latin typeface="Helvetica Neue"/>
                <a:ea typeface="Helvetica Neue"/>
                <a:cs typeface="Helvetica Neue"/>
              </a:rPr>
              <a:t>STIGMA and discrimination due to lack of literacy and training around disability</a:t>
            </a:r>
          </a:p>
          <a:p>
            <a:pPr marL="609600" marR="0" lvl="0" indent="-609600" algn="l" defTabSz="2438338" rtl="0" eaLnBrk="1" fontAlgn="auto" latinLnBrk="0" hangingPunct="1">
              <a:lnSpc>
                <a:spcPct val="90000"/>
              </a:lnSpc>
              <a:spcBef>
                <a:spcPts val="4500"/>
              </a:spcBef>
              <a:spcAft>
                <a:spcPts val="0"/>
              </a:spcAft>
              <a:buClrTx/>
              <a:buSzPct val="123000"/>
              <a:buFontTx/>
              <a:buChar char="•"/>
              <a:tabLst/>
              <a:defRPr/>
            </a:pPr>
            <a:endParaRPr kumimoji="0" lang="en-GB" sz="3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7981178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void: stigmatization, othering “including the excluded”, deficiency/medical terminology (disorder, deficit, functional impairment) (NARRATIVES; NORMS — empathy, knowledge)…">
            <a:extLst>
              <a:ext uri="{FF2B5EF4-FFF2-40B4-BE49-F238E27FC236}">
                <a16:creationId xmlns:a16="http://schemas.microsoft.com/office/drawing/2014/main" id="{022ECB0D-C041-6D25-6016-067C79B5BFB2}"/>
              </a:ext>
            </a:extLst>
          </p:cNvPr>
          <p:cNvSpPr txBox="1">
            <a:spLocks/>
          </p:cNvSpPr>
          <p:nvPr/>
        </p:nvSpPr>
        <p:spPr>
          <a:xfrm>
            <a:off x="1206501" y="1925095"/>
            <a:ext cx="12535625" cy="10579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FontTx/>
              <a:buNone/>
            </a:pPr>
            <a:endParaRPr lang="en-US" sz="6600" b="1" dirty="0">
              <a:latin typeface="+mj-lt"/>
              <a:ea typeface="Times New Roman" panose="02020603050405020304" pitchFamily="18" charset="0"/>
            </a:endParaRPr>
          </a:p>
          <a:p>
            <a:pPr marL="0" indent="0" hangingPunct="1">
              <a:buNone/>
            </a:pPr>
            <a:r>
              <a:rPr lang="en-US" sz="6600" b="1" dirty="0">
                <a:latin typeface="+mj-lt"/>
                <a:ea typeface="Times New Roman" panose="02020603050405020304" pitchFamily="18" charset="0"/>
              </a:rPr>
              <a:t>“Every time I go to an exam, I have to apply for getting this dictionary. And I only got them to approve it once in 3 years of my bachelor (…) it’s because the Board of studies think I will cheat.” </a:t>
            </a:r>
          </a:p>
          <a:p>
            <a:pPr marL="0" indent="0" hangingPunct="1">
              <a:buNone/>
            </a:pPr>
            <a:r>
              <a:rPr lang="en-US" sz="6600" b="1" dirty="0">
                <a:latin typeface="+mj-lt"/>
                <a:ea typeface="Times New Roman" panose="02020603050405020304" pitchFamily="18" charset="0"/>
              </a:rPr>
              <a:t>(woman, dyslexia) </a:t>
            </a:r>
            <a:endParaRPr lang="en-US" sz="6600" b="1" dirty="0">
              <a:latin typeface="+mj-lt"/>
            </a:endParaRPr>
          </a:p>
        </p:txBody>
      </p:sp>
      <p:sp>
        <p:nvSpPr>
          <p:cNvPr id="6" name="Avoid: stigmatization, othering “including the excluded”, deficiency/medical terminology (disorder, deficit, functional impairment) (NARRATIVES; NORMS — empathy, knowledge)…">
            <a:extLst>
              <a:ext uri="{FF2B5EF4-FFF2-40B4-BE49-F238E27FC236}">
                <a16:creationId xmlns:a16="http://schemas.microsoft.com/office/drawing/2014/main" id="{FA298E27-B188-4F0A-B916-88B2539F96F1}"/>
              </a:ext>
            </a:extLst>
          </p:cNvPr>
          <p:cNvSpPr txBox="1">
            <a:spLocks/>
          </p:cNvSpPr>
          <p:nvPr/>
        </p:nvSpPr>
        <p:spPr>
          <a:xfrm>
            <a:off x="16262732" y="2168433"/>
            <a:ext cx="8121268" cy="8241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lnSpcReduction="10000"/>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FontTx/>
              <a:buNone/>
            </a:pPr>
            <a:endParaRPr lang="en-US" sz="6600" b="1" dirty="0">
              <a:latin typeface="+mj-lt"/>
              <a:ea typeface="Times New Roman" panose="02020603050405020304" pitchFamily="18" charset="0"/>
            </a:endParaRPr>
          </a:p>
          <a:p>
            <a:pPr marL="0" indent="0" hangingPunct="1">
              <a:buNone/>
            </a:pPr>
            <a:r>
              <a:rPr lang="en-US" sz="6600" b="1" dirty="0">
                <a:latin typeface="+mj-lt"/>
                <a:ea typeface="Times New Roman" panose="02020603050405020304" pitchFamily="18" charset="0"/>
              </a:rPr>
              <a:t>- LACK OF LITERACY AROUND DISABILITY</a:t>
            </a:r>
          </a:p>
          <a:p>
            <a:pPr marL="0" indent="0" hangingPunct="1">
              <a:buNone/>
            </a:pPr>
            <a:r>
              <a:rPr lang="en-US" sz="6600" b="1" dirty="0">
                <a:latin typeface="+mj-lt"/>
                <a:ea typeface="Times New Roman" panose="02020603050405020304" pitchFamily="18" charset="0"/>
              </a:rPr>
              <a:t>- REPEATED BUREACRATIC TASKS </a:t>
            </a:r>
            <a:endParaRPr lang="en-US" sz="6600" b="1" dirty="0">
              <a:latin typeface="+mj-lt"/>
            </a:endParaRPr>
          </a:p>
        </p:txBody>
      </p:sp>
    </p:spTree>
    <p:extLst>
      <p:ext uri="{BB962C8B-B14F-4D97-AF65-F5344CB8AC3E}">
        <p14:creationId xmlns:p14="http://schemas.microsoft.com/office/powerpoint/2010/main" val="7007876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void: stigmatization, othering “including the excluded”, deficiency/medical terminology (disorder, deficit, functional impairment) (NARRATIVES; NORMS — empathy, knowledge)…">
            <a:extLst>
              <a:ext uri="{FF2B5EF4-FFF2-40B4-BE49-F238E27FC236}">
                <a16:creationId xmlns:a16="http://schemas.microsoft.com/office/drawing/2014/main" id="{022ECB0D-C041-6D25-6016-067C79B5BFB2}"/>
              </a:ext>
            </a:extLst>
          </p:cNvPr>
          <p:cNvSpPr txBox="1">
            <a:spLocks/>
          </p:cNvSpPr>
          <p:nvPr/>
        </p:nvSpPr>
        <p:spPr>
          <a:xfrm>
            <a:off x="1206501" y="1925095"/>
            <a:ext cx="12535625" cy="10579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FontTx/>
              <a:buNone/>
            </a:pPr>
            <a:endParaRPr lang="en-US" sz="6600" b="1" dirty="0">
              <a:latin typeface="+mj-lt"/>
              <a:ea typeface="Times New Roman" panose="02020603050405020304" pitchFamily="18" charset="0"/>
            </a:endParaRPr>
          </a:p>
          <a:p>
            <a:pPr marL="0" indent="0" hangingPunct="1">
              <a:buNone/>
            </a:pPr>
            <a:r>
              <a:rPr lang="en-US" sz="6600" b="1" dirty="0">
                <a:latin typeface="+mj-lt"/>
                <a:ea typeface="Times New Roman" panose="02020603050405020304" pitchFamily="18" charset="0"/>
              </a:rPr>
              <a:t>“They wanted me to have these meetings all the time, which, with an autism spectrum disorder in particular, if I'm a bit stressed out because of other things, then that's actually extremely stressful.” </a:t>
            </a:r>
          </a:p>
          <a:p>
            <a:pPr marL="0" indent="0" hangingPunct="1">
              <a:buNone/>
            </a:pPr>
            <a:r>
              <a:rPr lang="en-US" sz="6600" b="1" dirty="0">
                <a:latin typeface="+mj-lt"/>
                <a:ea typeface="Times New Roman" panose="02020603050405020304" pitchFamily="18" charset="0"/>
              </a:rPr>
              <a:t>(man, autism and ADHD) </a:t>
            </a:r>
            <a:endParaRPr lang="en-US" sz="6600" b="1" dirty="0">
              <a:latin typeface="+mj-lt"/>
            </a:endParaRPr>
          </a:p>
        </p:txBody>
      </p:sp>
      <p:sp>
        <p:nvSpPr>
          <p:cNvPr id="6" name="Avoid: stigmatization, othering “including the excluded”, deficiency/medical terminology (disorder, deficit, functional impairment) (NARRATIVES; NORMS — empathy, knowledge)…">
            <a:extLst>
              <a:ext uri="{FF2B5EF4-FFF2-40B4-BE49-F238E27FC236}">
                <a16:creationId xmlns:a16="http://schemas.microsoft.com/office/drawing/2014/main" id="{FA298E27-B188-4F0A-B916-88B2539F96F1}"/>
              </a:ext>
            </a:extLst>
          </p:cNvPr>
          <p:cNvSpPr txBox="1">
            <a:spLocks/>
          </p:cNvSpPr>
          <p:nvPr/>
        </p:nvSpPr>
        <p:spPr>
          <a:xfrm>
            <a:off x="16001474" y="1925095"/>
            <a:ext cx="8121268" cy="8241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FontTx/>
              <a:buNone/>
            </a:pPr>
            <a:endParaRPr lang="en-US" sz="6600" b="1" dirty="0">
              <a:latin typeface="+mj-lt"/>
              <a:ea typeface="Times New Roman" panose="02020603050405020304" pitchFamily="18" charset="0"/>
            </a:endParaRPr>
          </a:p>
          <a:p>
            <a:pPr marL="0" indent="0" hangingPunct="1">
              <a:buNone/>
            </a:pPr>
            <a:r>
              <a:rPr lang="en-US" sz="6600" b="1" dirty="0">
                <a:latin typeface="+mj-lt"/>
                <a:ea typeface="Times New Roman" panose="02020603050405020304" pitchFamily="18" charset="0"/>
              </a:rPr>
              <a:t>- REPEATED BUREACRATIC TASKS</a:t>
            </a:r>
            <a:endParaRPr lang="en-US" sz="6600" b="1" dirty="0">
              <a:latin typeface="+mj-lt"/>
            </a:endParaRPr>
          </a:p>
        </p:txBody>
      </p:sp>
    </p:spTree>
    <p:extLst>
      <p:ext uri="{BB962C8B-B14F-4D97-AF65-F5344CB8AC3E}">
        <p14:creationId xmlns:p14="http://schemas.microsoft.com/office/powerpoint/2010/main" val="23077036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void: stigmatization, othering “including the excluded”, deficiency/medical terminology (disorder, deficit, functional impairment) (NARRATIVES; NORMS — empathy, knowledge)…">
            <a:extLst>
              <a:ext uri="{FF2B5EF4-FFF2-40B4-BE49-F238E27FC236}">
                <a16:creationId xmlns:a16="http://schemas.microsoft.com/office/drawing/2014/main" id="{022ECB0D-C041-6D25-6016-067C79B5BFB2}"/>
              </a:ext>
            </a:extLst>
          </p:cNvPr>
          <p:cNvSpPr txBox="1">
            <a:spLocks/>
          </p:cNvSpPr>
          <p:nvPr/>
        </p:nvSpPr>
        <p:spPr>
          <a:xfrm>
            <a:off x="1206501" y="836023"/>
            <a:ext cx="13084265" cy="11668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FontTx/>
              <a:buNone/>
            </a:pPr>
            <a:endParaRPr lang="en-US" sz="6600" b="1" dirty="0">
              <a:latin typeface="+mj-lt"/>
              <a:ea typeface="Times New Roman" panose="02020603050405020304" pitchFamily="18" charset="0"/>
            </a:endParaRPr>
          </a:p>
          <a:p>
            <a:pPr marL="0" indent="0" hangingPunct="1">
              <a:buNone/>
            </a:pPr>
            <a:r>
              <a:rPr lang="en-US" sz="6600" b="1" dirty="0">
                <a:latin typeface="+mj-lt"/>
                <a:ea typeface="Times New Roman" panose="02020603050405020304" pitchFamily="18" charset="0"/>
              </a:rPr>
              <a:t>“As a person with ADHD (…) computer science is insanely detail oriented and (…) you just tune out, and suddenly half the lecture will not make sense (…) Danish is not my first language, so in some of the lectures I did not understand the words (…) but I can just keep pausing [a video lecture] and replaying until I get it” </a:t>
            </a:r>
          </a:p>
          <a:p>
            <a:pPr marL="0" indent="0" hangingPunct="1">
              <a:buNone/>
            </a:pPr>
            <a:r>
              <a:rPr lang="en-US" sz="6600" b="1" dirty="0">
                <a:latin typeface="+mj-lt"/>
                <a:ea typeface="Times New Roman" panose="02020603050405020304" pitchFamily="18" charset="0"/>
              </a:rPr>
              <a:t>(man, ADHD) </a:t>
            </a:r>
            <a:endParaRPr lang="en-US" sz="6600" b="1" dirty="0">
              <a:latin typeface="+mj-lt"/>
            </a:endParaRPr>
          </a:p>
        </p:txBody>
      </p:sp>
      <p:sp>
        <p:nvSpPr>
          <p:cNvPr id="6" name="Avoid: stigmatization, othering “including the excluded”, deficiency/medical terminology (disorder, deficit, functional impairment) (NARRATIVES; NORMS — empathy, knowledge)…">
            <a:extLst>
              <a:ext uri="{FF2B5EF4-FFF2-40B4-BE49-F238E27FC236}">
                <a16:creationId xmlns:a16="http://schemas.microsoft.com/office/drawing/2014/main" id="{FA298E27-B188-4F0A-B916-88B2539F96F1}"/>
              </a:ext>
            </a:extLst>
          </p:cNvPr>
          <p:cNvSpPr txBox="1">
            <a:spLocks/>
          </p:cNvSpPr>
          <p:nvPr/>
        </p:nvSpPr>
        <p:spPr>
          <a:xfrm>
            <a:off x="16001474" y="1925095"/>
            <a:ext cx="7433292" cy="8241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FontTx/>
              <a:buNone/>
            </a:pPr>
            <a:endParaRPr lang="en-US" sz="6600" b="1" dirty="0">
              <a:latin typeface="+mj-lt"/>
              <a:ea typeface="Times New Roman" panose="02020603050405020304" pitchFamily="18" charset="0"/>
            </a:endParaRPr>
          </a:p>
          <a:p>
            <a:pPr marL="0" indent="0" hangingPunct="1">
              <a:buNone/>
            </a:pPr>
            <a:r>
              <a:rPr lang="en-US" sz="6600" b="1" dirty="0">
                <a:latin typeface="+mj-lt"/>
                <a:ea typeface="Times New Roman" panose="02020603050405020304" pitchFamily="18" charset="0"/>
              </a:rPr>
              <a:t>- REMOTE ACCESS IS HELPFUL BUT UNEVEN</a:t>
            </a:r>
            <a:endParaRPr lang="en-US" sz="6600" b="1" dirty="0">
              <a:latin typeface="+mj-lt"/>
            </a:endParaRPr>
          </a:p>
        </p:txBody>
      </p:sp>
    </p:spTree>
    <p:extLst>
      <p:ext uri="{BB962C8B-B14F-4D97-AF65-F5344CB8AC3E}">
        <p14:creationId xmlns:p14="http://schemas.microsoft.com/office/powerpoint/2010/main" val="41152609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void: stigmatization, othering “including the excluded”, deficiency/medical terminology (disorder, deficit, functional impairment) (NARRATIVES; NORMS — empathy, knowledge)…">
            <a:extLst>
              <a:ext uri="{FF2B5EF4-FFF2-40B4-BE49-F238E27FC236}">
                <a16:creationId xmlns:a16="http://schemas.microsoft.com/office/drawing/2014/main" id="{022ECB0D-C041-6D25-6016-067C79B5BFB2}"/>
              </a:ext>
            </a:extLst>
          </p:cNvPr>
          <p:cNvSpPr txBox="1">
            <a:spLocks/>
          </p:cNvSpPr>
          <p:nvPr/>
        </p:nvSpPr>
        <p:spPr>
          <a:xfrm>
            <a:off x="1206501" y="1925095"/>
            <a:ext cx="14913065" cy="10579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70000" lnSpcReduction="20000"/>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FontTx/>
              <a:buNone/>
            </a:pPr>
            <a:endParaRPr lang="en-US" sz="6600" b="1" dirty="0">
              <a:latin typeface="+mj-lt"/>
              <a:ea typeface="Times New Roman" panose="02020603050405020304" pitchFamily="18" charset="0"/>
            </a:endParaRPr>
          </a:p>
          <a:p>
            <a:pPr marL="0" indent="0" hangingPunct="1">
              <a:lnSpc>
                <a:spcPct val="120000"/>
              </a:lnSpc>
              <a:buNone/>
            </a:pPr>
            <a:r>
              <a:rPr lang="en-US" sz="6600" b="1" dirty="0">
                <a:latin typeface="+mj-lt"/>
                <a:ea typeface="Times New Roman" panose="02020603050405020304" pitchFamily="18" charset="0"/>
              </a:rPr>
              <a:t>“I have my little scripts, my little manuals for what is normal human interaction. And I follow those to avoid getting in trouble and getting more easily spotted as neurodivergent. </a:t>
            </a:r>
          </a:p>
          <a:p>
            <a:pPr marL="0" indent="0" hangingPunct="1">
              <a:lnSpc>
                <a:spcPct val="120000"/>
              </a:lnSpc>
              <a:buNone/>
            </a:pPr>
            <a:r>
              <a:rPr lang="en-US" sz="6600" b="1" dirty="0">
                <a:latin typeface="+mj-lt"/>
                <a:ea typeface="Times New Roman" panose="02020603050405020304" pitchFamily="18" charset="0"/>
              </a:rPr>
              <a:t>So I can fake it (…) I am acting all the time. But it takes energy (…) I’ve practiced so much that a lot of people are like whoa, you don’t seem autistic at all. And I am like, well, what does autism look like exactly? Do you expect me to be like Rain Man? Or what is your picture of autism? ” </a:t>
            </a:r>
          </a:p>
          <a:p>
            <a:pPr marL="0" indent="0" hangingPunct="1">
              <a:buNone/>
            </a:pPr>
            <a:r>
              <a:rPr lang="en-US" sz="6600" b="1" dirty="0">
                <a:latin typeface="+mj-lt"/>
                <a:ea typeface="Times New Roman" panose="02020603050405020304" pitchFamily="18" charset="0"/>
              </a:rPr>
              <a:t>(woman, autism) </a:t>
            </a:r>
            <a:endParaRPr lang="en-US" sz="6600" b="1" dirty="0">
              <a:latin typeface="+mj-lt"/>
            </a:endParaRPr>
          </a:p>
        </p:txBody>
      </p:sp>
      <p:sp>
        <p:nvSpPr>
          <p:cNvPr id="6" name="Avoid: stigmatization, othering “including the excluded”, deficiency/medical terminology (disorder, deficit, functional impairment) (NARRATIVES; NORMS — empathy, knowledge)…">
            <a:extLst>
              <a:ext uri="{FF2B5EF4-FFF2-40B4-BE49-F238E27FC236}">
                <a16:creationId xmlns:a16="http://schemas.microsoft.com/office/drawing/2014/main" id="{FA298E27-B188-4F0A-B916-88B2539F96F1}"/>
              </a:ext>
            </a:extLst>
          </p:cNvPr>
          <p:cNvSpPr txBox="1">
            <a:spLocks/>
          </p:cNvSpPr>
          <p:nvPr/>
        </p:nvSpPr>
        <p:spPr>
          <a:xfrm>
            <a:off x="18052869" y="2970124"/>
            <a:ext cx="4572000" cy="8241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FontTx/>
              <a:buNone/>
            </a:pPr>
            <a:endParaRPr lang="en-US" sz="6600" b="1" dirty="0">
              <a:latin typeface="+mj-lt"/>
              <a:ea typeface="Times New Roman" panose="02020603050405020304" pitchFamily="18" charset="0"/>
            </a:endParaRPr>
          </a:p>
          <a:p>
            <a:pPr hangingPunct="1">
              <a:buFontTx/>
              <a:buChar char="-"/>
            </a:pPr>
            <a:r>
              <a:rPr lang="en-US" sz="6600" b="1" dirty="0">
                <a:latin typeface="+mj-lt"/>
                <a:ea typeface="Times New Roman" panose="02020603050405020304" pitchFamily="18" charset="0"/>
              </a:rPr>
              <a:t>STEREOTYPES</a:t>
            </a:r>
          </a:p>
        </p:txBody>
      </p:sp>
    </p:spTree>
    <p:extLst>
      <p:ext uri="{BB962C8B-B14F-4D97-AF65-F5344CB8AC3E}">
        <p14:creationId xmlns:p14="http://schemas.microsoft.com/office/powerpoint/2010/main" val="16652956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Avoid: stigmatization, othering “including the excluded”, deficiency/medical terminology (disorder, deficit, functional impairment) (NARRATIVES; NORMS — empathy, knowledge)…"/>
          <p:cNvSpPr txBox="1">
            <a:spLocks noGrp="1"/>
          </p:cNvSpPr>
          <p:nvPr>
            <p:ph type="body" idx="1"/>
          </p:nvPr>
        </p:nvSpPr>
        <p:spPr>
          <a:xfrm>
            <a:off x="1206501" y="4248504"/>
            <a:ext cx="10985500" cy="8256012"/>
          </a:xfrm>
          <a:prstGeom prst="rect">
            <a:avLst/>
          </a:prstGeom>
        </p:spPr>
        <p:txBody>
          <a:bodyPr>
            <a:normAutofit fontScale="92500"/>
          </a:bodyPr>
          <a:lstStyle/>
          <a:p>
            <a:pPr marL="0" indent="0">
              <a:buNone/>
            </a:pPr>
            <a:endParaRPr lang="en-US" sz="6600" b="1" dirty="0">
              <a:latin typeface="+mj-lt"/>
              <a:ea typeface="Times New Roman" panose="02020603050405020304" pitchFamily="18" charset="0"/>
            </a:endParaRPr>
          </a:p>
          <a:p>
            <a:pPr marL="0" indent="0">
              <a:buNone/>
            </a:pPr>
            <a:r>
              <a:rPr lang="en-US" sz="6600" b="1" dirty="0">
                <a:latin typeface="+mj-lt"/>
                <a:ea typeface="Times New Roman" panose="02020603050405020304" pitchFamily="18" charset="0"/>
              </a:rPr>
              <a:t>M</a:t>
            </a:r>
            <a:r>
              <a:rPr lang="en-US" sz="6600" b="1" dirty="0">
                <a:effectLst/>
                <a:latin typeface="+mj-lt"/>
                <a:ea typeface="Times New Roman" panose="02020603050405020304" pitchFamily="18" charset="0"/>
              </a:rPr>
              <a:t>ental health, gender, immigrant status, sexual orientation, ethnicity - and more - shape how neurodivergent individuals interact with socio-technical systems, intensifying some of the barriers </a:t>
            </a:r>
            <a:endParaRPr sz="6600" b="1" dirty="0">
              <a:latin typeface="+mj-lt"/>
            </a:endParaRPr>
          </a:p>
        </p:txBody>
      </p:sp>
      <p:sp>
        <p:nvSpPr>
          <p:cNvPr id="2" name="NEURODIVERSITY IN COMPUTER SCIENCE">
            <a:extLst>
              <a:ext uri="{FF2B5EF4-FFF2-40B4-BE49-F238E27FC236}">
                <a16:creationId xmlns:a16="http://schemas.microsoft.com/office/drawing/2014/main" id="{67A585EC-8DF8-A58A-0026-AB3C0595CBDC}"/>
              </a:ext>
            </a:extLst>
          </p:cNvPr>
          <p:cNvSpPr txBox="1">
            <a:spLocks noGrp="1"/>
          </p:cNvSpPr>
          <p:nvPr>
            <p:ph type="title"/>
          </p:nvPr>
        </p:nvSpPr>
        <p:spPr>
          <a:xfrm>
            <a:off x="1206500" y="1079500"/>
            <a:ext cx="14495054" cy="1433163"/>
          </a:xfrm>
          <a:prstGeom prst="rect">
            <a:avLst/>
          </a:prstGeom>
        </p:spPr>
        <p:txBody>
          <a:bodyPr>
            <a:normAutofit fontScale="90000"/>
          </a:bodyPr>
          <a:lstStyle>
            <a:lvl1pPr defTabSz="2413955">
              <a:defRPr sz="8415" spc="-168"/>
            </a:lvl1pPr>
          </a:lstStyle>
          <a:p>
            <a:br>
              <a:rPr lang="da-DK" dirty="0"/>
            </a:br>
            <a:r>
              <a:rPr lang="da-DK" dirty="0"/>
              <a:t>My research has an </a:t>
            </a:r>
            <a:r>
              <a:rPr lang="da-DK" dirty="0" err="1"/>
              <a:t>intersectional</a:t>
            </a:r>
            <a:r>
              <a:rPr lang="da-DK" dirty="0"/>
              <a:t> approach:</a:t>
            </a:r>
            <a:endParaRPr dirty="0"/>
          </a:p>
        </p:txBody>
      </p:sp>
      <p:pic>
        <p:nvPicPr>
          <p:cNvPr id="4" name="Picture 3" descr="Diagram, schematic&#10;&#10;Description automatically generated">
            <a:extLst>
              <a:ext uri="{FF2B5EF4-FFF2-40B4-BE49-F238E27FC236}">
                <a16:creationId xmlns:a16="http://schemas.microsoft.com/office/drawing/2014/main" id="{2F86C5BD-16A7-C784-7736-BCEB34F5E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5858" y="1303361"/>
            <a:ext cx="8301628" cy="11109277"/>
          </a:xfrm>
          <a:prstGeom prst="rect">
            <a:avLst/>
          </a:prstGeom>
        </p:spPr>
      </p:pic>
      <p:sp>
        <p:nvSpPr>
          <p:cNvPr id="5" name="TextBox 4">
            <a:extLst>
              <a:ext uri="{FF2B5EF4-FFF2-40B4-BE49-F238E27FC236}">
                <a16:creationId xmlns:a16="http://schemas.microsoft.com/office/drawing/2014/main" id="{B5D56A99-E0ED-2C39-729E-D885367E5817}"/>
              </a:ext>
            </a:extLst>
          </p:cNvPr>
          <p:cNvSpPr txBox="1"/>
          <p:nvPr/>
        </p:nvSpPr>
        <p:spPr>
          <a:xfrm>
            <a:off x="14035858" y="12636499"/>
            <a:ext cx="817734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DK" sz="2400" b="1" i="0" u="none" strike="noStrike" cap="none" spc="0" normalizeH="0" baseline="0" dirty="0">
                <a:ln>
                  <a:noFill/>
                </a:ln>
                <a:solidFill>
                  <a:schemeClr val="bg2">
                    <a:lumMod val="10000"/>
                  </a:schemeClr>
                </a:solidFill>
                <a:effectLst/>
                <a:uFillTx/>
                <a:latin typeface="+mn-lt"/>
                <a:ea typeface="+mn-ea"/>
                <a:cs typeface="+mn-cs"/>
                <a:sym typeface="Helvetica Neue"/>
              </a:rPr>
              <a:t>A great resource for design: </a:t>
            </a:r>
            <a:r>
              <a:rPr kumimoji="0" lang="en-GB" sz="2400" b="1" i="0" u="none" strike="noStrike" cap="none" spc="0" normalizeH="0" baseline="0" dirty="0">
                <a:ln>
                  <a:noFill/>
                </a:ln>
                <a:solidFill>
                  <a:schemeClr val="bg2">
                    <a:lumMod val="10000"/>
                  </a:schemeClr>
                </a:solidFill>
                <a:effectLst/>
                <a:uFillTx/>
                <a:latin typeface="+mn-lt"/>
                <a:ea typeface="+mn-ea"/>
                <a:cs typeface="+mn-cs"/>
                <a:sym typeface="Helvetica Neue"/>
              </a:rPr>
              <a:t>https://</a:t>
            </a:r>
            <a:r>
              <a:rPr kumimoji="0" lang="en-GB" sz="2400" b="1" i="0" u="none" strike="noStrike" cap="none" spc="0" normalizeH="0" baseline="0" dirty="0" err="1">
                <a:ln>
                  <a:noFill/>
                </a:ln>
                <a:solidFill>
                  <a:schemeClr val="bg2">
                    <a:lumMod val="10000"/>
                  </a:schemeClr>
                </a:solidFill>
                <a:effectLst/>
                <a:uFillTx/>
                <a:latin typeface="+mn-lt"/>
                <a:ea typeface="+mn-ea"/>
                <a:cs typeface="+mn-cs"/>
                <a:sym typeface="Helvetica Neue"/>
              </a:rPr>
              <a:t>intersectionaldesign.com</a:t>
            </a:r>
            <a:r>
              <a:rPr kumimoji="0" lang="en-GB" sz="2400" b="1" i="0" u="none" strike="noStrike" cap="none" spc="0" normalizeH="0" baseline="0" dirty="0">
                <a:ln>
                  <a:noFill/>
                </a:ln>
                <a:solidFill>
                  <a:schemeClr val="bg2">
                    <a:lumMod val="10000"/>
                  </a:schemeClr>
                </a:solidFill>
                <a:effectLst/>
                <a:uFillTx/>
                <a:latin typeface="+mn-lt"/>
                <a:ea typeface="+mn-ea"/>
                <a:cs typeface="+mn-cs"/>
                <a:sym typeface="Helvetica Neue"/>
              </a:rPr>
              <a:t>/</a:t>
            </a:r>
            <a:endParaRPr kumimoji="0" lang="en-DK" sz="2400" b="1"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7A7B5-7DED-78D8-F7C6-2EAD3C530733}"/>
              </a:ext>
            </a:extLst>
          </p:cNvPr>
          <p:cNvSpPr>
            <a:spLocks noGrp="1"/>
          </p:cNvSpPr>
          <p:nvPr>
            <p:ph type="title"/>
          </p:nvPr>
        </p:nvSpPr>
        <p:spPr/>
        <p:txBody>
          <a:bodyPr/>
          <a:lstStyle/>
          <a:p>
            <a:r>
              <a:rPr lang="en-DK" dirty="0"/>
              <a:t>NEURODIVERSITY</a:t>
            </a:r>
          </a:p>
        </p:txBody>
      </p:sp>
      <p:sp>
        <p:nvSpPr>
          <p:cNvPr id="3" name="Text Placeholder 2">
            <a:extLst>
              <a:ext uri="{FF2B5EF4-FFF2-40B4-BE49-F238E27FC236}">
                <a16:creationId xmlns:a16="http://schemas.microsoft.com/office/drawing/2014/main" id="{8EC2C78F-D878-5F19-0E85-BE2CB0D83318}"/>
              </a:ext>
            </a:extLst>
          </p:cNvPr>
          <p:cNvSpPr>
            <a:spLocks noGrp="1"/>
          </p:cNvSpPr>
          <p:nvPr>
            <p:ph type="body" sz="quarter" idx="21"/>
          </p:nvPr>
        </p:nvSpPr>
        <p:spPr/>
        <p:txBody>
          <a:bodyPr/>
          <a:lstStyle/>
          <a:p>
            <a:r>
              <a:rPr lang="en-DK" dirty="0"/>
              <a:t>Some good practices…get to know your service users!</a:t>
            </a:r>
          </a:p>
        </p:txBody>
      </p:sp>
      <p:sp>
        <p:nvSpPr>
          <p:cNvPr id="4" name="Text Placeholder 3">
            <a:extLst>
              <a:ext uri="{FF2B5EF4-FFF2-40B4-BE49-F238E27FC236}">
                <a16:creationId xmlns:a16="http://schemas.microsoft.com/office/drawing/2014/main" id="{BADB64A0-9251-B8D3-29D2-715F2CD2AC20}"/>
              </a:ext>
            </a:extLst>
          </p:cNvPr>
          <p:cNvSpPr>
            <a:spLocks noGrp="1"/>
          </p:cNvSpPr>
          <p:nvPr>
            <p:ph type="body" idx="1"/>
          </p:nvPr>
        </p:nvSpPr>
        <p:spPr/>
        <p:txBody>
          <a:bodyPr/>
          <a:lstStyle/>
          <a:p>
            <a:r>
              <a:rPr lang="en-DK" dirty="0"/>
              <a:t>Multimodal systems and ways of interacting! (multiple options + flexibility)</a:t>
            </a:r>
          </a:p>
          <a:p>
            <a:r>
              <a:rPr lang="en-DK" dirty="0"/>
              <a:t>Universal Design for Learning (UDL)</a:t>
            </a:r>
          </a:p>
          <a:p>
            <a:r>
              <a:rPr lang="en-DK" dirty="0"/>
              <a:t>Provide integration for assistive technology </a:t>
            </a:r>
          </a:p>
          <a:p>
            <a:r>
              <a:rPr lang="en-DK" dirty="0"/>
              <a:t>Avoid stereotyped narratives and deficit narratives</a:t>
            </a:r>
          </a:p>
          <a:p>
            <a:r>
              <a:rPr lang="en-GB" dirty="0"/>
              <a:t>For events: very clear instructions, timing, built-in breaks, opportunity for quiet rooms, consider the sensory environment</a:t>
            </a:r>
          </a:p>
          <a:p>
            <a:r>
              <a:rPr lang="en-GB" dirty="0"/>
              <a:t>Engage with advocacy groups and their resources and guidelines!</a:t>
            </a:r>
            <a:endParaRPr lang="en-DK" dirty="0"/>
          </a:p>
        </p:txBody>
      </p:sp>
    </p:spTree>
    <p:extLst>
      <p:ext uri="{BB962C8B-B14F-4D97-AF65-F5344CB8AC3E}">
        <p14:creationId xmlns:p14="http://schemas.microsoft.com/office/powerpoint/2010/main" val="82470777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Image" descr="Image"/>
          <p:cNvPicPr>
            <a:picLocks noChangeAspect="1"/>
          </p:cNvPicPr>
          <p:nvPr/>
        </p:nvPicPr>
        <p:blipFill>
          <a:blip r:embed="rId2"/>
          <a:stretch>
            <a:fillRect/>
          </a:stretch>
        </p:blipFill>
        <p:spPr>
          <a:xfrm>
            <a:off x="1352550" y="1712567"/>
            <a:ext cx="10946156" cy="3466982"/>
          </a:xfrm>
          <a:prstGeom prst="rect">
            <a:avLst/>
          </a:prstGeom>
          <a:ln w="12700">
            <a:miter lim="400000"/>
          </a:ln>
        </p:spPr>
      </p:pic>
      <p:pic>
        <p:nvPicPr>
          <p:cNvPr id="156" name="Image" descr="Image"/>
          <p:cNvPicPr>
            <a:picLocks noChangeAspect="1"/>
          </p:cNvPicPr>
          <p:nvPr/>
        </p:nvPicPr>
        <p:blipFill>
          <a:blip r:embed="rId3"/>
          <a:stretch>
            <a:fillRect/>
          </a:stretch>
        </p:blipFill>
        <p:spPr>
          <a:xfrm>
            <a:off x="12142795" y="7829550"/>
            <a:ext cx="10242055" cy="3883317"/>
          </a:xfrm>
          <a:prstGeom prst="rect">
            <a:avLst/>
          </a:prstGeom>
          <a:ln w="12700">
            <a:miter lim="400000"/>
          </a:ln>
        </p:spPr>
      </p:pic>
      <p:pic>
        <p:nvPicPr>
          <p:cNvPr id="157" name="Image" descr="Image"/>
          <p:cNvPicPr>
            <a:picLocks noChangeAspect="1"/>
          </p:cNvPicPr>
          <p:nvPr/>
        </p:nvPicPr>
        <p:blipFill>
          <a:blip r:embed="rId4"/>
          <a:stretch>
            <a:fillRect/>
          </a:stretch>
        </p:blipFill>
        <p:spPr>
          <a:xfrm>
            <a:off x="12215397" y="1063828"/>
            <a:ext cx="10946156" cy="5983660"/>
          </a:xfrm>
          <a:prstGeom prst="rect">
            <a:avLst/>
          </a:prstGeom>
          <a:ln w="12700">
            <a:miter lim="400000"/>
          </a:ln>
        </p:spPr>
      </p:pic>
      <p:pic>
        <p:nvPicPr>
          <p:cNvPr id="158" name="Image" descr="Image"/>
          <p:cNvPicPr>
            <a:picLocks noChangeAspect="1"/>
          </p:cNvPicPr>
          <p:nvPr/>
        </p:nvPicPr>
        <p:blipFill>
          <a:blip r:embed="rId5"/>
          <a:stretch>
            <a:fillRect/>
          </a:stretch>
        </p:blipFill>
        <p:spPr>
          <a:xfrm>
            <a:off x="1270000" y="5581649"/>
            <a:ext cx="9837329" cy="6383415"/>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HOW VALUES AND NORMS ABOUT…"/>
          <p:cNvSpPr txBox="1"/>
          <p:nvPr/>
        </p:nvSpPr>
        <p:spPr>
          <a:xfrm>
            <a:off x="5206777" y="3624112"/>
            <a:ext cx="15973925" cy="71814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825500">
              <a:defRPr sz="5500" b="1">
                <a:solidFill>
                  <a:srgbClr val="000000"/>
                </a:solidFill>
              </a:defRPr>
            </a:pPr>
            <a:r>
              <a:rPr sz="6000" dirty="0"/>
              <a:t>HOW VALUES AND NORMS ABOUT </a:t>
            </a:r>
          </a:p>
          <a:p>
            <a:pPr algn="l" defTabSz="825500">
              <a:defRPr sz="5500" b="1">
                <a:solidFill>
                  <a:srgbClr val="000000"/>
                </a:solidFill>
              </a:defRPr>
            </a:pPr>
            <a:r>
              <a:rPr lang="da-DK" sz="6000" dirty="0">
                <a:solidFill>
                  <a:schemeClr val="accent6">
                    <a:lumMod val="75000"/>
                  </a:schemeClr>
                </a:solidFill>
              </a:rPr>
              <a:t>DISABILITY AND GENDER</a:t>
            </a:r>
            <a:endParaRPr sz="6000" dirty="0">
              <a:solidFill>
                <a:schemeClr val="accent6">
                  <a:lumMod val="75000"/>
                </a:schemeClr>
              </a:solidFill>
            </a:endParaRPr>
          </a:p>
          <a:p>
            <a:pPr algn="l" defTabSz="825500">
              <a:defRPr sz="5500" b="1">
                <a:solidFill>
                  <a:srgbClr val="000000"/>
                </a:solidFill>
              </a:defRPr>
            </a:pPr>
            <a:r>
              <a:rPr sz="6000" dirty="0"/>
              <a:t>SHAPE DIGITAL AND PHYSICAL SPACES </a:t>
            </a:r>
          </a:p>
          <a:p>
            <a:pPr algn="l" defTabSz="825500">
              <a:defRPr sz="5500" b="1">
                <a:solidFill>
                  <a:srgbClr val="000000"/>
                </a:solidFill>
              </a:defRPr>
            </a:pPr>
            <a:r>
              <a:rPr sz="6000" dirty="0"/>
              <a:t>IN COMPUTER SCIENCE EDUCATION</a:t>
            </a:r>
          </a:p>
          <a:p>
            <a:pPr algn="l" defTabSz="825500">
              <a:defRPr sz="5500" b="1">
                <a:solidFill>
                  <a:srgbClr val="000000"/>
                </a:solidFill>
              </a:defRPr>
            </a:pPr>
            <a:endParaRPr dirty="0"/>
          </a:p>
          <a:p>
            <a:pPr algn="l" defTabSz="825500">
              <a:defRPr sz="5500" b="1">
                <a:solidFill>
                  <a:srgbClr val="000000"/>
                </a:solidFill>
              </a:defRPr>
            </a:pPr>
            <a:endParaRPr dirty="0"/>
          </a:p>
          <a:p>
            <a:pPr algn="l" defTabSz="825500">
              <a:defRPr sz="5500" b="1">
                <a:solidFill>
                  <a:srgbClr val="000000"/>
                </a:solidFill>
              </a:defRPr>
            </a:pPr>
            <a:r>
              <a:rPr dirty="0"/>
              <a:t>Ethnographic methods</a:t>
            </a:r>
            <a:r>
              <a:rPr lang="da-DK" dirty="0"/>
              <a:t> + Interventions</a:t>
            </a:r>
            <a:endParaRPr dirty="0"/>
          </a:p>
          <a:p>
            <a:pPr algn="l" defTabSz="825500">
              <a:defRPr sz="5500" b="1">
                <a:solidFill>
                  <a:srgbClr val="000000"/>
                </a:solidFill>
              </a:defRPr>
            </a:pPr>
            <a:r>
              <a:rPr dirty="0"/>
              <a:t>I study my own department!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0">
                                            <p:txEl>
                                              <p:pRg st="6" end="6"/>
                                            </p:txEl>
                                          </p:spTgt>
                                        </p:tgtEl>
                                        <p:attrNameLst>
                                          <p:attrName>style.visibility</p:attrName>
                                        </p:attrNameLst>
                                      </p:cBhvr>
                                      <p:to>
                                        <p:strVal val="visible"/>
                                      </p:to>
                                    </p:set>
                                    <p:anim calcmode="lin" valueType="num">
                                      <p:cBhvr additive="base">
                                        <p:cTn id="7" dur="500"/>
                                        <p:tgtEl>
                                          <p:spTgt spid="160">
                                            <p:txEl>
                                              <p:pRg st="6" end="6"/>
                                            </p:txEl>
                                          </p:spTgt>
                                        </p:tgtEl>
                                        <p:attrNameLst>
                                          <p:attrName>ppt_y</p:attrName>
                                        </p:attrNameLst>
                                      </p:cBhvr>
                                      <p:tavLst>
                                        <p:tav tm="0">
                                          <p:val>
                                            <p:strVal val="#ppt_y+#ppt_h*1.125000"/>
                                          </p:val>
                                        </p:tav>
                                        <p:tav tm="100000">
                                          <p:val>
                                            <p:strVal val="#ppt_y"/>
                                          </p:val>
                                        </p:tav>
                                      </p:tavLst>
                                    </p:anim>
                                    <p:animEffect transition="in" filter="wipe(up)">
                                      <p:cBhvr>
                                        <p:cTn id="8" dur="500"/>
                                        <p:tgtEl>
                                          <p:spTgt spid="160">
                                            <p:txEl>
                                              <p:pRg st="6" end="6"/>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160">
                                            <p:txEl>
                                              <p:pRg st="7" end="7"/>
                                            </p:txEl>
                                          </p:spTgt>
                                        </p:tgtEl>
                                        <p:attrNameLst>
                                          <p:attrName>style.visibility</p:attrName>
                                        </p:attrNameLst>
                                      </p:cBhvr>
                                      <p:to>
                                        <p:strVal val="visible"/>
                                      </p:to>
                                    </p:set>
                                    <p:anim calcmode="lin" valueType="num">
                                      <p:cBhvr additive="base">
                                        <p:cTn id="11" dur="500"/>
                                        <p:tgtEl>
                                          <p:spTgt spid="160">
                                            <p:txEl>
                                              <p:pRg st="7" end="7"/>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6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G_5693.JPG" descr="IMG_5693.JPG"/>
          <p:cNvPicPr>
            <a:picLocks noChangeAspect="1"/>
          </p:cNvPicPr>
          <p:nvPr/>
        </p:nvPicPr>
        <p:blipFill>
          <a:blip r:embed="rId2"/>
          <a:stretch>
            <a:fillRect/>
          </a:stretch>
        </p:blipFill>
        <p:spPr>
          <a:xfrm>
            <a:off x="1424468" y="1664363"/>
            <a:ext cx="7790455" cy="10387274"/>
          </a:xfrm>
          <a:prstGeom prst="rect">
            <a:avLst/>
          </a:prstGeom>
          <a:ln w="12700">
            <a:miter lim="400000"/>
          </a:ln>
        </p:spPr>
      </p:pic>
      <p:sp>
        <p:nvSpPr>
          <p:cNvPr id="163" name="Humor and Stereotypes in Computing: An Equity-focused Approach to Institutional Accountability…"/>
          <p:cNvSpPr txBox="1"/>
          <p:nvPr/>
        </p:nvSpPr>
        <p:spPr>
          <a:xfrm>
            <a:off x="10729228" y="2997822"/>
            <a:ext cx="9297647" cy="2792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90000"/>
              </a:lnSpc>
              <a:spcBef>
                <a:spcPts val="4500"/>
              </a:spcBef>
              <a:defRPr sz="3000" b="1">
                <a:solidFill>
                  <a:srgbClr val="000000"/>
                </a:solidFill>
              </a:defRPr>
            </a:pPr>
            <a:r>
              <a:rPr dirty="0">
                <a:solidFill>
                  <a:schemeClr val="bg2">
                    <a:lumMod val="10000"/>
                  </a:schemeClr>
                </a:solidFill>
                <a:hlinkClick r:id="rId3">
                  <a:extLst>
                    <a:ext uri="{A12FA001-AC4F-418D-AE19-62706E023703}">
                      <ahyp:hlinkClr xmlns:ahyp="http://schemas.microsoft.com/office/drawing/2018/hyperlinkcolor" val="tx"/>
                    </a:ext>
                  </a:extLst>
                </a:hlinkClick>
              </a:rPr>
              <a:t>Humor and Stereotypes in Computing: An Equity-focused Approach to Institutional Accountability</a:t>
            </a:r>
          </a:p>
          <a:p>
            <a:pPr algn="l">
              <a:lnSpc>
                <a:spcPct val="90000"/>
              </a:lnSpc>
              <a:spcBef>
                <a:spcPts val="4500"/>
              </a:spcBef>
              <a:defRPr sz="3000">
                <a:solidFill>
                  <a:srgbClr val="000000"/>
                </a:solidFill>
              </a:defRPr>
            </a:pPr>
            <a:r>
              <a:rPr dirty="0">
                <a:solidFill>
                  <a:schemeClr val="bg2">
                    <a:lumMod val="10000"/>
                  </a:schemeClr>
                </a:solidFill>
                <a:hlinkClick r:id="rId4">
                  <a:extLst>
                    <a:ext uri="{A12FA001-AC4F-418D-AE19-62706E023703}">
                      <ahyp:hlinkClr xmlns:ahyp="http://schemas.microsoft.com/office/drawing/2018/hyperlinkcolor" val="tx"/>
                    </a:ext>
                  </a:extLst>
                </a:hlinkClick>
              </a:rPr>
              <a:t>Borsotti, Valeria</a:t>
            </a:r>
            <a:r>
              <a:rPr dirty="0">
                <a:solidFill>
                  <a:schemeClr val="bg2">
                    <a:lumMod val="10000"/>
                  </a:schemeClr>
                </a:solidFill>
              </a:rPr>
              <a:t> &amp; </a:t>
            </a:r>
            <a:r>
              <a:rPr dirty="0">
                <a:solidFill>
                  <a:schemeClr val="bg2">
                    <a:lumMod val="10000"/>
                  </a:schemeClr>
                </a:solidFill>
                <a:hlinkClick r:id="rId5">
                  <a:extLst>
                    <a:ext uri="{A12FA001-AC4F-418D-AE19-62706E023703}">
                      <ahyp:hlinkClr xmlns:ahyp="http://schemas.microsoft.com/office/drawing/2018/hyperlinkcolor" val="tx"/>
                    </a:ext>
                  </a:extLst>
                </a:hlinkClick>
              </a:rPr>
              <a:t>Bjorn, Pernille</a:t>
            </a:r>
            <a:r>
              <a:rPr dirty="0">
                <a:solidFill>
                  <a:schemeClr val="bg2">
                    <a:lumMod val="10000"/>
                  </a:schemeClr>
                </a:solidFill>
              </a:rPr>
              <a:t>, 2022, In: Computer Supported Cooperative Work: CSCW: An International Journal. ,0, p. 771–803</a:t>
            </a:r>
          </a:p>
        </p:txBody>
      </p:sp>
      <p:sp>
        <p:nvSpPr>
          <p:cNvPr id="164" name="DOREEN: A Game of Provocations Creating New Ambitions for Equity in Computing through Intertextual Design…"/>
          <p:cNvSpPr txBox="1"/>
          <p:nvPr/>
        </p:nvSpPr>
        <p:spPr>
          <a:xfrm>
            <a:off x="10792990" y="6919867"/>
            <a:ext cx="9525723" cy="4041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90000"/>
              </a:lnSpc>
              <a:spcBef>
                <a:spcPts val="4500"/>
              </a:spcBef>
              <a:defRPr sz="3000" b="1">
                <a:solidFill>
                  <a:srgbClr val="000000"/>
                </a:solidFill>
              </a:defRPr>
            </a:pPr>
            <a:r>
              <a:rPr dirty="0">
                <a:solidFill>
                  <a:schemeClr val="bg2">
                    <a:lumMod val="10000"/>
                  </a:schemeClr>
                </a:solidFill>
                <a:hlinkClick r:id="rId6">
                  <a:extLst>
                    <a:ext uri="{A12FA001-AC4F-418D-AE19-62706E023703}">
                      <ahyp:hlinkClr xmlns:ahyp="http://schemas.microsoft.com/office/drawing/2018/hyperlinkcolor" val="tx"/>
                    </a:ext>
                  </a:extLst>
                </a:hlinkClick>
              </a:rPr>
              <a:t>DOREEN: A Game of Provocations Creating New Ambitions for Equity in Computing through Intertextual Design</a:t>
            </a:r>
          </a:p>
          <a:p>
            <a:pPr algn="l">
              <a:lnSpc>
                <a:spcPct val="90000"/>
              </a:lnSpc>
              <a:spcBef>
                <a:spcPts val="4500"/>
              </a:spcBef>
              <a:defRPr sz="3000">
                <a:solidFill>
                  <a:srgbClr val="000000"/>
                </a:solidFill>
              </a:defRPr>
            </a:pPr>
            <a:r>
              <a:rPr dirty="0" err="1">
                <a:solidFill>
                  <a:schemeClr val="bg2">
                    <a:lumMod val="10000"/>
                  </a:schemeClr>
                </a:solidFill>
              </a:rPr>
              <a:t>Vej</a:t>
            </a:r>
            <a:r>
              <a:rPr dirty="0">
                <a:solidFill>
                  <a:schemeClr val="bg2">
                    <a:lumMod val="10000"/>
                  </a:schemeClr>
                </a:solidFill>
              </a:rPr>
              <a:t>, J., </a:t>
            </a:r>
            <a:r>
              <a:rPr dirty="0">
                <a:solidFill>
                  <a:schemeClr val="bg2">
                    <a:lumMod val="10000"/>
                  </a:schemeClr>
                </a:solidFill>
                <a:hlinkClick r:id="rId4">
                  <a:extLst>
                    <a:ext uri="{A12FA001-AC4F-418D-AE19-62706E023703}">
                      <ahyp:hlinkClr xmlns:ahyp="http://schemas.microsoft.com/office/drawing/2018/hyperlinkcolor" val="tx"/>
                    </a:ext>
                  </a:extLst>
                </a:hlinkClick>
              </a:rPr>
              <a:t>Borsotti, Valeria</a:t>
            </a:r>
            <a:r>
              <a:rPr dirty="0">
                <a:solidFill>
                  <a:schemeClr val="bg2">
                    <a:lumMod val="10000"/>
                  </a:schemeClr>
                </a:solidFill>
              </a:rPr>
              <a:t>, Savage, Valkyrie Arline, </a:t>
            </a:r>
            <a:r>
              <a:rPr dirty="0" err="1">
                <a:solidFill>
                  <a:schemeClr val="bg2">
                    <a:lumMod val="10000"/>
                  </a:schemeClr>
                </a:solidFill>
              </a:rPr>
              <a:t>Engell-Nørregård</a:t>
            </a:r>
            <a:r>
              <a:rPr dirty="0">
                <a:solidFill>
                  <a:schemeClr val="bg2">
                    <a:lumMod val="10000"/>
                  </a:schemeClr>
                </a:solidFill>
              </a:rPr>
              <a:t>, M. P. &amp; </a:t>
            </a:r>
            <a:r>
              <a:rPr dirty="0">
                <a:solidFill>
                  <a:schemeClr val="bg2">
                    <a:lumMod val="10000"/>
                  </a:schemeClr>
                </a:solidFill>
                <a:hlinkClick r:id="rId5">
                  <a:extLst>
                    <a:ext uri="{A12FA001-AC4F-418D-AE19-62706E023703}">
                      <ahyp:hlinkClr xmlns:ahyp="http://schemas.microsoft.com/office/drawing/2018/hyperlinkcolor" val="tx"/>
                    </a:ext>
                  </a:extLst>
                </a:hlinkClick>
              </a:rPr>
              <a:t>Bjorn, Pernille</a:t>
            </a:r>
            <a:r>
              <a:rPr dirty="0">
                <a:solidFill>
                  <a:schemeClr val="bg2">
                    <a:lumMod val="10000"/>
                  </a:schemeClr>
                </a:solidFill>
              </a:rPr>
              <a:t>, 2022, Proceedings of the 12th Nordic Conference on Human-Computer Interaction. Association for Computing Machinery, p. 1-8</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Screenshot 2023-03-16 at 20.09.06.png" descr="Screenshot 2023-03-16 at 20.09.06.png"/>
          <p:cNvPicPr>
            <a:picLocks noChangeAspect="1"/>
          </p:cNvPicPr>
          <p:nvPr/>
        </p:nvPicPr>
        <p:blipFill>
          <a:blip r:embed="rId2"/>
          <a:srcRect t="1286" r="1719" b="1286"/>
          <a:stretch>
            <a:fillRect/>
          </a:stretch>
        </p:blipFill>
        <p:spPr>
          <a:xfrm>
            <a:off x="8511381" y="974328"/>
            <a:ext cx="7361092" cy="11174814"/>
          </a:xfrm>
          <a:prstGeom prst="rect">
            <a:avLst/>
          </a:prstGeom>
          <a:ln w="12700">
            <a:miter lim="400000"/>
          </a:ln>
        </p:spPr>
      </p:pic>
      <p:sp>
        <p:nvSpPr>
          <p:cNvPr id="167" name="OPEN ACCESS"/>
          <p:cNvSpPr txBox="1"/>
          <p:nvPr/>
        </p:nvSpPr>
        <p:spPr>
          <a:xfrm>
            <a:off x="27143506" y="16863517"/>
            <a:ext cx="2253388" cy="461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OPEN ACCESS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NEURODIVERSITY IN COMPUTER SCIENCE"/>
          <p:cNvSpPr txBox="1">
            <a:spLocks noGrp="1"/>
          </p:cNvSpPr>
          <p:nvPr>
            <p:ph type="title"/>
          </p:nvPr>
        </p:nvSpPr>
        <p:spPr>
          <a:prstGeom prst="rect">
            <a:avLst/>
          </a:prstGeom>
        </p:spPr>
        <p:txBody>
          <a:bodyPr/>
          <a:lstStyle>
            <a:lvl1pPr defTabSz="2413955">
              <a:defRPr sz="8415" spc="-168"/>
            </a:lvl1pPr>
          </a:lstStyle>
          <a:p>
            <a:r>
              <a:t>NEURODIVERSITY IN COMPUTER SCIENCE</a:t>
            </a:r>
          </a:p>
        </p:txBody>
      </p:sp>
      <p:sp>
        <p:nvSpPr>
          <p:cNvPr id="170" name="My project: 3 CS departments (photos of CS students) part of (bigger project, book, other papers, games etc. — narratives + access + how to design for inclusivity)…"/>
          <p:cNvSpPr txBox="1">
            <a:spLocks noGrp="1"/>
          </p:cNvSpPr>
          <p:nvPr>
            <p:ph type="body" idx="1"/>
          </p:nvPr>
        </p:nvSpPr>
        <p:spPr>
          <a:xfrm>
            <a:off x="1206500" y="3024655"/>
            <a:ext cx="9186437" cy="8256012"/>
          </a:xfrm>
          <a:prstGeom prst="rect">
            <a:avLst/>
          </a:prstGeom>
        </p:spPr>
        <p:txBody>
          <a:bodyPr>
            <a:normAutofit fontScale="92500" lnSpcReduction="20000"/>
          </a:bodyPr>
          <a:lstStyle/>
          <a:p>
            <a:endParaRPr lang="da-DK" dirty="0"/>
          </a:p>
          <a:p>
            <a:pPr marL="0" indent="0">
              <a:buNone/>
            </a:pPr>
            <a:r>
              <a:rPr lang="en-GB" b="1" dirty="0"/>
              <a:t>Neurodiversity</a:t>
            </a:r>
            <a:r>
              <a:rPr lang="en-GB" dirty="0"/>
              <a:t> is the diversity of human minds, the infinite variation in neurocognitive functioning within our species. (Walker, 2014)</a:t>
            </a:r>
          </a:p>
          <a:p>
            <a:pPr marL="0" indent="0">
              <a:buNone/>
            </a:pPr>
            <a:endParaRPr lang="en-GB" dirty="0"/>
          </a:p>
          <a:p>
            <a:pPr marL="0" indent="0">
              <a:buNone/>
            </a:pPr>
            <a:r>
              <a:rPr lang="en-GB" b="1" dirty="0"/>
              <a:t>Neurotypicals</a:t>
            </a:r>
            <a:r>
              <a:rPr lang="en-GB" dirty="0"/>
              <a:t> and </a:t>
            </a:r>
            <a:r>
              <a:rPr lang="en-GB" b="1" dirty="0"/>
              <a:t>neurodivergent</a:t>
            </a:r>
            <a:endParaRPr lang="en-GB" dirty="0"/>
          </a:p>
          <a:p>
            <a:pPr marL="0" indent="0">
              <a:buNone/>
            </a:pPr>
            <a:endParaRPr lang="en-GB" dirty="0"/>
          </a:p>
          <a:p>
            <a:pPr marL="0" indent="0">
              <a:buNone/>
            </a:pPr>
            <a:r>
              <a:rPr lang="en-GB" dirty="0"/>
              <a:t>It’s Neurodiversity Celebration Week! 13</a:t>
            </a:r>
            <a:r>
              <a:rPr lang="en-GB" baseline="30000" dirty="0"/>
              <a:t>th</a:t>
            </a:r>
            <a:r>
              <a:rPr lang="en-GB" dirty="0"/>
              <a:t> – 19</a:t>
            </a:r>
            <a:r>
              <a:rPr lang="en-GB" baseline="30000" dirty="0"/>
              <a:t>th</a:t>
            </a:r>
            <a:r>
              <a:rPr lang="en-GB" dirty="0"/>
              <a:t> March 2023</a:t>
            </a:r>
            <a:endParaRPr lang="en-DK" dirty="0"/>
          </a:p>
        </p:txBody>
      </p:sp>
      <p:pic>
        <p:nvPicPr>
          <p:cNvPr id="1026" name="Picture 2">
            <a:extLst>
              <a:ext uri="{FF2B5EF4-FFF2-40B4-BE49-F238E27FC236}">
                <a16:creationId xmlns:a16="http://schemas.microsoft.com/office/drawing/2014/main" id="{C3162138-6104-5905-26AA-BBEED95A5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6093" y="4248504"/>
            <a:ext cx="11537802" cy="769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2718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E40CC080-E26E-8ADD-BA8C-26EE494E8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72" y="1097280"/>
            <a:ext cx="12257313" cy="7702524"/>
          </a:xfrm>
          <a:prstGeom prst="rect">
            <a:avLst/>
          </a:prstGeom>
        </p:spPr>
      </p:pic>
      <p:pic>
        <p:nvPicPr>
          <p:cNvPr id="8" name="Picture 7" descr="Graphical user interface, text, application, chat or text message&#10;&#10;Description automatically generated">
            <a:extLst>
              <a:ext uri="{FF2B5EF4-FFF2-40B4-BE49-F238E27FC236}">
                <a16:creationId xmlns:a16="http://schemas.microsoft.com/office/drawing/2014/main" id="{68F4206A-360B-ADA4-7766-9DF5CEC49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1085" y="3423557"/>
            <a:ext cx="10103394" cy="8855685"/>
          </a:xfrm>
          <a:prstGeom prst="rect">
            <a:avLst/>
          </a:prstGeom>
        </p:spPr>
      </p:pic>
    </p:spTree>
    <p:extLst>
      <p:ext uri="{BB962C8B-B14F-4D97-AF65-F5344CB8AC3E}">
        <p14:creationId xmlns:p14="http://schemas.microsoft.com/office/powerpoint/2010/main" val="32064670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NEURODIVERSITY IN COMPUTER SCIENCE"/>
          <p:cNvSpPr txBox="1">
            <a:spLocks noGrp="1"/>
          </p:cNvSpPr>
          <p:nvPr>
            <p:ph type="title"/>
          </p:nvPr>
        </p:nvSpPr>
        <p:spPr>
          <a:prstGeom prst="rect">
            <a:avLst/>
          </a:prstGeom>
        </p:spPr>
        <p:txBody>
          <a:bodyPr/>
          <a:lstStyle>
            <a:lvl1pPr defTabSz="2413955">
              <a:defRPr sz="8415" spc="-168"/>
            </a:lvl1pPr>
          </a:lstStyle>
          <a:p>
            <a:r>
              <a:rPr dirty="0"/>
              <a:t>NEURODIVERSITY</a:t>
            </a:r>
          </a:p>
        </p:txBody>
      </p:sp>
      <p:sp>
        <p:nvSpPr>
          <p:cNvPr id="6" name="TextBox 5">
            <a:extLst>
              <a:ext uri="{FF2B5EF4-FFF2-40B4-BE49-F238E27FC236}">
                <a16:creationId xmlns:a16="http://schemas.microsoft.com/office/drawing/2014/main" id="{2E6BA354-F13E-38AB-CEC4-E640AD2C5DC9}"/>
              </a:ext>
            </a:extLst>
          </p:cNvPr>
          <p:cNvSpPr txBox="1"/>
          <p:nvPr/>
        </p:nvSpPr>
        <p:spPr>
          <a:xfrm>
            <a:off x="1423851" y="3197556"/>
            <a:ext cx="21971000" cy="8960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09600" indent="-609600" algn="l" hangingPunct="1">
              <a:lnSpc>
                <a:spcPct val="90000"/>
              </a:lnSpc>
              <a:spcBef>
                <a:spcPts val="4500"/>
              </a:spcBef>
              <a:buSzPct val="123000"/>
              <a:buFontTx/>
              <a:buChar char="•"/>
              <a:defRPr/>
            </a:pPr>
            <a:r>
              <a:rPr lang="en-GB" sz="4800" dirty="0">
                <a:solidFill>
                  <a:srgbClr val="000000"/>
                </a:solidFill>
                <a:latin typeface="Helvetica Neue"/>
                <a:ea typeface="Helvetica Neue"/>
                <a:cs typeface="Helvetica Neue"/>
              </a:rPr>
              <a:t>Executive function differences (working memory, skills related to planning, initiating and following through actions, inhibition, self-motivation, and focus)</a:t>
            </a:r>
            <a:endParaRPr kumimoji="0" lang="en-GB" sz="48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a:p>
            <a:pPr marL="609600" indent="-609600" algn="l" hangingPunct="1">
              <a:lnSpc>
                <a:spcPct val="90000"/>
              </a:lnSpc>
              <a:spcBef>
                <a:spcPts val="4500"/>
              </a:spcBef>
              <a:buSzPct val="123000"/>
              <a:buFontTx/>
              <a:buChar char="•"/>
              <a:defRPr/>
            </a:pPr>
            <a:r>
              <a:rPr kumimoji="0" lang="en-GB" sz="48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Sensory sensitivity differences (hypersensitivity or hyposensitivity around touch, smell, taste, sound, sight, proprioception (body awareness), balance)</a:t>
            </a:r>
          </a:p>
          <a:p>
            <a:pPr marL="609600" marR="0" lvl="0" indent="-609600" algn="l" defTabSz="2438338" rtl="0" eaLnBrk="1" fontAlgn="auto" latinLnBrk="0" hangingPunct="1">
              <a:lnSpc>
                <a:spcPct val="90000"/>
              </a:lnSpc>
              <a:spcBef>
                <a:spcPts val="4500"/>
              </a:spcBef>
              <a:spcAft>
                <a:spcPts val="0"/>
              </a:spcAft>
              <a:buClrTx/>
              <a:buSzPct val="123000"/>
              <a:buFontTx/>
              <a:buChar char="•"/>
              <a:tabLst/>
              <a:defRPr/>
            </a:pPr>
            <a:r>
              <a:rPr kumimoji="0" lang="en-GB" sz="48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Information processing differences (assistive technology)</a:t>
            </a:r>
          </a:p>
          <a:p>
            <a:pPr marL="609600" marR="0" lvl="0" indent="-609600" algn="l" defTabSz="2438338" rtl="0" eaLnBrk="1" fontAlgn="auto" latinLnBrk="0" hangingPunct="1">
              <a:lnSpc>
                <a:spcPct val="90000"/>
              </a:lnSpc>
              <a:spcBef>
                <a:spcPts val="4500"/>
              </a:spcBef>
              <a:spcAft>
                <a:spcPts val="0"/>
              </a:spcAft>
              <a:buClrTx/>
              <a:buSzPct val="123000"/>
              <a:buFontTx/>
              <a:buChar char="•"/>
              <a:tabLst/>
              <a:defRPr/>
            </a:pPr>
            <a:r>
              <a:rPr kumimoji="0" lang="en-GB" sz="48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Fluctuations in energy + fatigue</a:t>
            </a:r>
          </a:p>
          <a:p>
            <a:pPr marL="609600" marR="0" lvl="0" indent="-609600" algn="l" defTabSz="2438338" rtl="0" eaLnBrk="1" fontAlgn="auto" latinLnBrk="0" hangingPunct="1">
              <a:lnSpc>
                <a:spcPct val="90000"/>
              </a:lnSpc>
              <a:spcBef>
                <a:spcPts val="4500"/>
              </a:spcBef>
              <a:spcAft>
                <a:spcPts val="0"/>
              </a:spcAft>
              <a:buClrTx/>
              <a:buSzPct val="123000"/>
              <a:buFontTx/>
              <a:buChar char="•"/>
              <a:tabLst/>
              <a:defRPr/>
            </a:pPr>
            <a:r>
              <a:rPr lang="en-GB" sz="4800" dirty="0">
                <a:solidFill>
                  <a:srgbClr val="000000"/>
                </a:solidFill>
                <a:latin typeface="Helvetica Neue"/>
                <a:ea typeface="Helvetica Neue"/>
                <a:cs typeface="Helvetica Neue"/>
              </a:rPr>
              <a:t>STRESS (also due to interacting with systems not designed around neurodiversity)</a:t>
            </a:r>
            <a:endParaRPr kumimoji="0" lang="en-GB" sz="48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a:p>
            <a:pPr marL="609600" marR="0" lvl="0" indent="-609600" algn="l" defTabSz="2438338" rtl="0" eaLnBrk="1" fontAlgn="auto" latinLnBrk="0" hangingPunct="1">
              <a:lnSpc>
                <a:spcPct val="90000"/>
              </a:lnSpc>
              <a:spcBef>
                <a:spcPts val="4500"/>
              </a:spcBef>
              <a:spcAft>
                <a:spcPts val="0"/>
              </a:spcAft>
              <a:buClrTx/>
              <a:buSzPct val="123000"/>
              <a:buFontTx/>
              <a:buChar char="•"/>
              <a:tabLst/>
              <a:defRPr/>
            </a:pPr>
            <a:r>
              <a:rPr kumimoji="0" lang="en-GB" sz="48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PHYSICAL…Fibromyalgia, brain injury…</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91C67-659B-CC56-6EC9-03A870C00165}"/>
              </a:ext>
            </a:extLst>
          </p:cNvPr>
          <p:cNvSpPr>
            <a:spLocks noGrp="1"/>
          </p:cNvSpPr>
          <p:nvPr>
            <p:ph type="title"/>
          </p:nvPr>
        </p:nvSpPr>
        <p:spPr/>
        <p:txBody>
          <a:bodyPr/>
          <a:lstStyle/>
          <a:p>
            <a:pPr algn="ctr"/>
            <a:r>
              <a:rPr lang="en-DK" dirty="0"/>
              <a:t>Study participants: 18 CS students</a:t>
            </a:r>
          </a:p>
        </p:txBody>
      </p:sp>
      <p:sp>
        <p:nvSpPr>
          <p:cNvPr id="3" name="Text Placeholder 2">
            <a:extLst>
              <a:ext uri="{FF2B5EF4-FFF2-40B4-BE49-F238E27FC236}">
                <a16:creationId xmlns:a16="http://schemas.microsoft.com/office/drawing/2014/main" id="{B83256A8-D4AE-7943-DA34-67D91D1BF773}"/>
              </a:ext>
            </a:extLst>
          </p:cNvPr>
          <p:cNvSpPr>
            <a:spLocks noGrp="1"/>
          </p:cNvSpPr>
          <p:nvPr>
            <p:ph type="body" sz="quarter" idx="21"/>
          </p:nvPr>
        </p:nvSpPr>
        <p:spPr>
          <a:xfrm>
            <a:off x="1206500" y="2045273"/>
            <a:ext cx="21971000" cy="934780"/>
          </a:xfrm>
        </p:spPr>
        <p:txBody>
          <a:bodyPr/>
          <a:lstStyle/>
          <a:p>
            <a:pPr algn="ctr"/>
            <a:r>
              <a:rPr lang="en-DK" dirty="0"/>
              <a:t>9 women – 9 men (3 Departments in Denmark)</a:t>
            </a:r>
          </a:p>
        </p:txBody>
      </p:sp>
      <p:pic>
        <p:nvPicPr>
          <p:cNvPr id="6" name="Picture 5" descr="Chart, bubble chart&#10;&#10;Description automatically generated">
            <a:extLst>
              <a:ext uri="{FF2B5EF4-FFF2-40B4-BE49-F238E27FC236}">
                <a16:creationId xmlns:a16="http://schemas.microsoft.com/office/drawing/2014/main" id="{292CF74F-729E-4378-D5A1-1C4CE7EC1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582" y="3307742"/>
            <a:ext cx="11848556" cy="9719391"/>
          </a:xfrm>
          <a:prstGeom prst="rect">
            <a:avLst/>
          </a:prstGeom>
        </p:spPr>
      </p:pic>
    </p:spTree>
    <p:extLst>
      <p:ext uri="{BB962C8B-B14F-4D97-AF65-F5344CB8AC3E}">
        <p14:creationId xmlns:p14="http://schemas.microsoft.com/office/powerpoint/2010/main" val="2569965423"/>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8D3EEC38E54F447AC9CBAE3DFA7913F" ma:contentTypeVersion="16" ma:contentTypeDescription="Opret et nyt dokument." ma:contentTypeScope="" ma:versionID="3b514ca8b5b09ca134cac50c3967c9f9">
  <xsd:schema xmlns:xsd="http://www.w3.org/2001/XMLSchema" xmlns:xs="http://www.w3.org/2001/XMLSchema" xmlns:p="http://schemas.microsoft.com/office/2006/metadata/properties" xmlns:ns2="5e457b28-7b7f-4c62-b3f8-c8d17b83affe" xmlns:ns3="6e86eb6e-5b9d-4101-bf94-dceb8f51cd4f" targetNamespace="http://schemas.microsoft.com/office/2006/metadata/properties" ma:root="true" ma:fieldsID="29fcdb50a8a75d533dda872290cfcdf4" ns2:_="" ns3:_="">
    <xsd:import namespace="5e457b28-7b7f-4c62-b3f8-c8d17b83affe"/>
    <xsd:import namespace="6e86eb6e-5b9d-4101-bf94-dceb8f51cd4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457b28-7b7f-4c62-b3f8-c8d17b83a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b18a4855-1536-404a-a533-a2d0ba524c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e86eb6e-5b9d-4101-bf94-dceb8f51cd4f"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dafe9539-5ebf-419a-8eec-5159bafc648f}" ma:internalName="TaxCatchAll" ma:showField="CatchAllData" ma:web="6e86eb6e-5b9d-4101-bf94-dceb8f51cd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e457b28-7b7f-4c62-b3f8-c8d17b83affe">
      <Terms xmlns="http://schemas.microsoft.com/office/infopath/2007/PartnerControls"/>
    </lcf76f155ced4ddcb4097134ff3c332f>
    <TaxCatchAll xmlns="6e86eb6e-5b9d-4101-bf94-dceb8f51cd4f" xsi:nil="true"/>
  </documentManagement>
</p:properties>
</file>

<file path=customXml/itemProps1.xml><?xml version="1.0" encoding="utf-8"?>
<ds:datastoreItem xmlns:ds="http://schemas.openxmlformats.org/officeDocument/2006/customXml" ds:itemID="{C2EDCE80-3670-488A-90C7-4DEA8C5A873A}"/>
</file>

<file path=customXml/itemProps2.xml><?xml version="1.0" encoding="utf-8"?>
<ds:datastoreItem xmlns:ds="http://schemas.openxmlformats.org/officeDocument/2006/customXml" ds:itemID="{460A3F25-E5C8-44F4-A271-F9C55A7966DC}"/>
</file>

<file path=customXml/itemProps3.xml><?xml version="1.0" encoding="utf-8"?>
<ds:datastoreItem xmlns:ds="http://schemas.openxmlformats.org/officeDocument/2006/customXml" ds:itemID="{FAF73744-5A6B-4BFB-B80A-4A695AFBE6D1}"/>
</file>

<file path=docProps/app.xml><?xml version="1.0" encoding="utf-8"?>
<Properties xmlns="http://schemas.openxmlformats.org/officeDocument/2006/extended-properties" xmlns:vt="http://schemas.openxmlformats.org/officeDocument/2006/docPropsVTypes">
  <TotalTime>92</TotalTime>
  <Words>1102</Words>
  <Application>Microsoft Office PowerPoint</Application>
  <PresentationFormat>Brugerdefineret</PresentationFormat>
  <Paragraphs>95</Paragraphs>
  <Slides>19</Slides>
  <Notes>12</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19</vt:i4>
      </vt:variant>
    </vt:vector>
  </HeadingPairs>
  <TitlesOfParts>
    <vt:vector size="23" baseType="lpstr">
      <vt:lpstr>Arial</vt:lpstr>
      <vt:lpstr>Helvetica Neue</vt:lpstr>
      <vt:lpstr>Helvetica Neue Medium</vt:lpstr>
      <vt:lpstr>21_BasicWhite</vt:lpstr>
      <vt:lpstr>Neurodiversity and inclusivity in socio-technical systems</vt:lpstr>
      <vt:lpstr>PowerPoint-præsentation</vt:lpstr>
      <vt:lpstr>PowerPoint-præsentation</vt:lpstr>
      <vt:lpstr>PowerPoint-præsentation</vt:lpstr>
      <vt:lpstr>PowerPoint-præsentation</vt:lpstr>
      <vt:lpstr>NEURODIVERSITY IN COMPUTER SCIENCE</vt:lpstr>
      <vt:lpstr>PowerPoint-præsentation</vt:lpstr>
      <vt:lpstr>NEURODIVERSITY</vt:lpstr>
      <vt:lpstr>Study participants: 18 CS students</vt:lpstr>
      <vt:lpstr>PowerPoint-præsentation</vt:lpstr>
      <vt:lpstr>PowerPoint-præsentation</vt:lpstr>
      <vt:lpstr>PowerPoint-præsentation</vt:lpstr>
      <vt:lpstr>BARRIERS – preliminary findings</vt:lpstr>
      <vt:lpstr>PowerPoint-præsentation</vt:lpstr>
      <vt:lpstr>PowerPoint-præsentation</vt:lpstr>
      <vt:lpstr>PowerPoint-præsentation</vt:lpstr>
      <vt:lpstr>PowerPoint-præsentation</vt:lpstr>
      <vt:lpstr> My research has an intersectional approach:</vt:lpstr>
      <vt:lpstr>NEURODIVERSITY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Neurodiversity and inclusivity</dc:title>
  <cp:lastModifiedBy>René Sørensen Overby</cp:lastModifiedBy>
  <cp:revision>12</cp:revision>
  <dcterms:modified xsi:type="dcterms:W3CDTF">2023-03-17T08:17:34Z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0x010100C8D3EEC38E54F447AC9CBAE3DFA7913F</vt:lpwstr>
  </property>
</Properties>
</file>