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charts/colors2.xml" ContentType="application/vnd.ms-office.chartcolorstyle+xml"/>
  <Override PartName="/ppt/theme/themeOverride2.xml" ContentType="application/vnd.openxmlformats-officedocument.themeOverride+xml"/>
  <Override PartName="/ppt/charts/style2.xml" ContentType="application/vnd.ms-office.chartstyle+xml"/>
  <Override PartName="/ppt/charts/chart2.xml" ContentType="application/vnd.openxmlformats-officedocument.drawingml.chart+xml"/>
  <Override PartName="/ppt/theme/themeOverride1.xml" ContentType="application/vnd.openxmlformats-officedocument.themeOverride+xml"/>
  <Override PartName="/ppt/charts/colors1.xml" ContentType="application/vnd.ms-office.chartcolorstyle+xml"/>
  <Override PartName="/ppt/charts/style1.xml" ContentType="application/vnd.ms-office.chartstyle+xml"/>
  <Override PartName="/ppt/charts/chart1.xml" ContentType="application/vnd.openxmlformats-officedocument.drawingml.chart+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2" r:id="rId7"/>
    <p:sldId id="261" r:id="rId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0DF92E-0B8B-4F1E-A1C5-767889C92991}" v="21" dt="2023-02-10T12:25:26.7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1859" autoAdjust="0"/>
  </p:normalViewPr>
  <p:slideViewPr>
    <p:cSldViewPr snapToGrid="0">
      <p:cViewPr varScale="1">
        <p:scale>
          <a:sx n="34" d="100"/>
          <a:sy n="34" d="100"/>
        </p:scale>
        <p:origin x="12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bevica-my.sharepoint.com/personal/emil_bevica_dk/Documents/Skrivebord/Post.doc%20om%20menneskesyn/Kategorisering%20af%20verdensm&#229;l%20efter%20UD.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tx1"/>
            </a:solidFill>
            <a:ln>
              <a:noFill/>
            </a:ln>
            <a:effectLst/>
          </c:spPr>
          <c:invertIfNegative val="0"/>
          <c:cat>
            <c:strRef>
              <c:f>'Ark2'!$A$1:$A$17</c:f>
              <c:strCache>
                <c:ptCount val="17"/>
                <c:pt idx="0">
                  <c:v>Goal 1</c:v>
                </c:pt>
                <c:pt idx="1">
                  <c:v>Goal 2</c:v>
                </c:pt>
                <c:pt idx="2">
                  <c:v>Goal 3</c:v>
                </c:pt>
                <c:pt idx="3">
                  <c:v>Goal 4</c:v>
                </c:pt>
                <c:pt idx="4">
                  <c:v>Goal 5</c:v>
                </c:pt>
                <c:pt idx="5">
                  <c:v>Goal 6</c:v>
                </c:pt>
                <c:pt idx="6">
                  <c:v>Goal 7</c:v>
                </c:pt>
                <c:pt idx="7">
                  <c:v>Goal 8</c:v>
                </c:pt>
                <c:pt idx="8">
                  <c:v>Goal 9</c:v>
                </c:pt>
                <c:pt idx="9">
                  <c:v>Goal 10</c:v>
                </c:pt>
                <c:pt idx="10">
                  <c:v>Goal 11</c:v>
                </c:pt>
                <c:pt idx="11">
                  <c:v>Goal 12</c:v>
                </c:pt>
                <c:pt idx="12">
                  <c:v>Goal 13</c:v>
                </c:pt>
                <c:pt idx="13">
                  <c:v>Goal 14</c:v>
                </c:pt>
                <c:pt idx="14">
                  <c:v>Goal 15</c:v>
                </c:pt>
                <c:pt idx="15">
                  <c:v>Goal 16</c:v>
                </c:pt>
                <c:pt idx="16">
                  <c:v>Goal 17</c:v>
                </c:pt>
              </c:strCache>
            </c:strRef>
          </c:cat>
          <c:val>
            <c:numRef>
              <c:f>'Ark2'!$B$1:$B$17</c:f>
              <c:numCache>
                <c:formatCode>General</c:formatCode>
                <c:ptCount val="17"/>
                <c:pt idx="0">
                  <c:v>3</c:v>
                </c:pt>
                <c:pt idx="1">
                  <c:v>0</c:v>
                </c:pt>
                <c:pt idx="2">
                  <c:v>5</c:v>
                </c:pt>
                <c:pt idx="3">
                  <c:v>8</c:v>
                </c:pt>
                <c:pt idx="4">
                  <c:v>7</c:v>
                </c:pt>
                <c:pt idx="5">
                  <c:v>2</c:v>
                </c:pt>
                <c:pt idx="6">
                  <c:v>1</c:v>
                </c:pt>
                <c:pt idx="7">
                  <c:v>8</c:v>
                </c:pt>
                <c:pt idx="8">
                  <c:v>3</c:v>
                </c:pt>
                <c:pt idx="9">
                  <c:v>4</c:v>
                </c:pt>
                <c:pt idx="10">
                  <c:v>7</c:v>
                </c:pt>
                <c:pt idx="11">
                  <c:v>3</c:v>
                </c:pt>
                <c:pt idx="12">
                  <c:v>2</c:v>
                </c:pt>
                <c:pt idx="13">
                  <c:v>0</c:v>
                </c:pt>
                <c:pt idx="14">
                  <c:v>0</c:v>
                </c:pt>
                <c:pt idx="15">
                  <c:v>5</c:v>
                </c:pt>
                <c:pt idx="16">
                  <c:v>1</c:v>
                </c:pt>
              </c:numCache>
            </c:numRef>
          </c:val>
          <c:extLst>
            <c:ext xmlns:c16="http://schemas.microsoft.com/office/drawing/2014/chart" uri="{C3380CC4-5D6E-409C-BE32-E72D297353CC}">
              <c16:uniqueId val="{00000000-BCA0-4113-A968-2E7037F2166E}"/>
            </c:ext>
          </c:extLst>
        </c:ser>
        <c:dLbls>
          <c:showLegendKey val="0"/>
          <c:showVal val="0"/>
          <c:showCatName val="0"/>
          <c:showSerName val="0"/>
          <c:showPercent val="0"/>
          <c:showBubbleSize val="0"/>
        </c:dLbls>
        <c:gapWidth val="219"/>
        <c:overlap val="-27"/>
        <c:axId val="2063799951"/>
        <c:axId val="2063801199"/>
      </c:barChart>
      <c:catAx>
        <c:axId val="2063799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Times New Roman" panose="02020603050405020304" pitchFamily="18" charset="0"/>
              </a:defRPr>
            </a:pPr>
            <a:endParaRPr lang="da-DK"/>
          </a:p>
        </c:txPr>
        <c:crossAx val="2063801199"/>
        <c:crosses val="autoZero"/>
        <c:auto val="1"/>
        <c:lblAlgn val="ctr"/>
        <c:lblOffset val="100"/>
        <c:noMultiLvlLbl val="0"/>
      </c:catAx>
      <c:valAx>
        <c:axId val="20638011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Times New Roman" panose="02020603050405020304" pitchFamily="18" charset="0"/>
              </a:defRPr>
            </a:pPr>
            <a:endParaRPr lang="da-DK"/>
          </a:p>
        </c:txPr>
        <c:crossAx val="2063799951"/>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latin typeface="+mn-lt"/>
          <a:cs typeface="Times New Roman" panose="02020603050405020304" pitchFamily="18" charset="0"/>
        </a:defRPr>
      </a:pPr>
      <a:endParaRPr lang="da-DK"/>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ysClr val="windowText" lastClr="000000"/>
            </a:solidFill>
            <a:ln>
              <a:noFill/>
            </a:ln>
            <a:effectLst/>
          </c:spPr>
          <c:invertIfNegative val="0"/>
          <c:cat>
            <c:strRef>
              <c:f>'Ark2'!$M$1:$M$3</c:f>
              <c:strCache>
                <c:ptCount val="3"/>
                <c:pt idx="0">
                  <c:v>Social </c:v>
                </c:pt>
                <c:pt idx="1">
                  <c:v>Economic</c:v>
                </c:pt>
                <c:pt idx="2">
                  <c:v>Environmental</c:v>
                </c:pt>
              </c:strCache>
            </c:strRef>
          </c:cat>
          <c:val>
            <c:numRef>
              <c:f>'Ark2'!$N$1:$N$3</c:f>
              <c:numCache>
                <c:formatCode>General</c:formatCode>
                <c:ptCount val="3"/>
                <c:pt idx="0">
                  <c:v>35</c:v>
                </c:pt>
                <c:pt idx="1">
                  <c:v>18</c:v>
                </c:pt>
                <c:pt idx="2">
                  <c:v>5</c:v>
                </c:pt>
              </c:numCache>
            </c:numRef>
          </c:val>
          <c:extLst>
            <c:ext xmlns:c16="http://schemas.microsoft.com/office/drawing/2014/chart" uri="{C3380CC4-5D6E-409C-BE32-E72D297353CC}">
              <c16:uniqueId val="{00000000-BA4E-475F-9B20-9144267DEBA0}"/>
            </c:ext>
          </c:extLst>
        </c:ser>
        <c:dLbls>
          <c:showLegendKey val="0"/>
          <c:showVal val="0"/>
          <c:showCatName val="0"/>
          <c:showSerName val="0"/>
          <c:showPercent val="0"/>
          <c:showBubbleSize val="0"/>
        </c:dLbls>
        <c:gapWidth val="219"/>
        <c:overlap val="-27"/>
        <c:axId val="352550047"/>
        <c:axId val="352548383"/>
      </c:barChart>
      <c:catAx>
        <c:axId val="352550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Times New Roman" panose="02020603050405020304" pitchFamily="18" charset="0"/>
              </a:defRPr>
            </a:pPr>
            <a:endParaRPr lang="da-DK"/>
          </a:p>
        </c:txPr>
        <c:crossAx val="352548383"/>
        <c:crosses val="autoZero"/>
        <c:auto val="1"/>
        <c:lblAlgn val="ctr"/>
        <c:lblOffset val="100"/>
        <c:noMultiLvlLbl val="0"/>
      </c:catAx>
      <c:valAx>
        <c:axId val="3525483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Times New Roman" panose="02020603050405020304" pitchFamily="18" charset="0"/>
              </a:defRPr>
            </a:pPr>
            <a:endParaRPr lang="da-DK"/>
          </a:p>
        </c:txPr>
        <c:crossAx val="352550047"/>
        <c:crosses val="autoZero"/>
        <c:crossBetween val="between"/>
      </c:valAx>
      <c:spPr>
        <a:noFill/>
        <a:ln>
          <a:noFill/>
        </a:ln>
        <a:effectLst/>
      </c:spPr>
    </c:plotArea>
    <c:plotVisOnly val="1"/>
    <c:dispBlanksAs val="gap"/>
    <c:showDLblsOverMax val="0"/>
  </c:chart>
  <c:spPr>
    <a:noFill/>
    <a:ln>
      <a:noFill/>
    </a:ln>
    <a:effectLst/>
  </c:spPr>
  <c:txPr>
    <a:bodyPr/>
    <a:lstStyle/>
    <a:p>
      <a:pPr>
        <a:defRPr sz="1800">
          <a:solidFill>
            <a:schemeClr val="tx1"/>
          </a:solidFill>
          <a:latin typeface="+mn-lt"/>
          <a:cs typeface="Times New Roman" panose="02020603050405020304" pitchFamily="18" charset="0"/>
        </a:defRPr>
      </a:pPr>
      <a:endParaRPr lang="da-DK"/>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8B111-4D2E-4DE0-80C8-ED0B6CF56CF8}" type="datetimeFigureOut">
              <a:rPr lang="da-DK" smtClean="0"/>
              <a:t>11-02-2023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E0D5C5-B78B-4BE0-98EC-D485403FB96D}" type="slidenum">
              <a:rPr lang="da-DK" smtClean="0"/>
              <a:t>‹nr.›</a:t>
            </a:fld>
            <a:endParaRPr lang="da-DK"/>
          </a:p>
        </p:txBody>
      </p:sp>
    </p:spTree>
    <p:extLst>
      <p:ext uri="{BB962C8B-B14F-4D97-AF65-F5344CB8AC3E}">
        <p14:creationId xmlns:p14="http://schemas.microsoft.com/office/powerpoint/2010/main" val="4141231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noProof="0" dirty="0"/>
              <a:t>Currently my research interest concern Universal Design and the SDGs and LNOB, and whether, and if possible, how, UD can be a lever for these agendas. </a:t>
            </a:r>
          </a:p>
        </p:txBody>
      </p:sp>
      <p:sp>
        <p:nvSpPr>
          <p:cNvPr id="4" name="Pladsholder til slidenummer 3"/>
          <p:cNvSpPr>
            <a:spLocks noGrp="1"/>
          </p:cNvSpPr>
          <p:nvPr>
            <p:ph type="sldNum" sz="quarter" idx="5"/>
          </p:nvPr>
        </p:nvSpPr>
        <p:spPr/>
        <p:txBody>
          <a:bodyPr/>
          <a:lstStyle/>
          <a:p>
            <a:fld id="{86E0D5C5-B78B-4BE0-98EC-D485403FB96D}" type="slidenum">
              <a:rPr lang="da-DK" smtClean="0"/>
              <a:t>1</a:t>
            </a:fld>
            <a:endParaRPr lang="da-DK"/>
          </a:p>
        </p:txBody>
      </p:sp>
    </p:spTree>
    <p:extLst>
      <p:ext uri="{BB962C8B-B14F-4D97-AF65-F5344CB8AC3E}">
        <p14:creationId xmlns:p14="http://schemas.microsoft.com/office/powerpoint/2010/main" val="2064454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First </a:t>
            </a:r>
            <a:r>
              <a:rPr lang="da-DK" dirty="0" err="1"/>
              <a:t>some</a:t>
            </a:r>
            <a:r>
              <a:rPr lang="da-DK" dirty="0"/>
              <a:t> </a:t>
            </a:r>
            <a:r>
              <a:rPr lang="da-DK" dirty="0" err="1"/>
              <a:t>context</a:t>
            </a:r>
            <a:r>
              <a:rPr lang="da-DK" dirty="0"/>
              <a:t> and </a:t>
            </a:r>
            <a:r>
              <a:rPr lang="da-DK" dirty="0" err="1"/>
              <a:t>history</a:t>
            </a:r>
            <a:endParaRPr lang="da-DK" dirty="0"/>
          </a:p>
        </p:txBody>
      </p:sp>
      <p:sp>
        <p:nvSpPr>
          <p:cNvPr id="4" name="Pladsholder til slidenummer 3"/>
          <p:cNvSpPr>
            <a:spLocks noGrp="1"/>
          </p:cNvSpPr>
          <p:nvPr>
            <p:ph type="sldNum" sz="quarter" idx="5"/>
          </p:nvPr>
        </p:nvSpPr>
        <p:spPr/>
        <p:txBody>
          <a:bodyPr/>
          <a:lstStyle/>
          <a:p>
            <a:fld id="{86E0D5C5-B78B-4BE0-98EC-D485403FB96D}" type="slidenum">
              <a:rPr lang="da-DK" smtClean="0"/>
              <a:t>2</a:t>
            </a:fld>
            <a:endParaRPr lang="da-DK"/>
          </a:p>
        </p:txBody>
      </p:sp>
    </p:spTree>
    <p:extLst>
      <p:ext uri="{BB962C8B-B14F-4D97-AF65-F5344CB8AC3E}">
        <p14:creationId xmlns:p14="http://schemas.microsoft.com/office/powerpoint/2010/main" val="2953960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86E0D5C5-B78B-4BE0-98EC-D485403FB96D}" type="slidenum">
              <a:rPr lang="da-DK" smtClean="0"/>
              <a:t>3</a:t>
            </a:fld>
            <a:endParaRPr lang="da-DK"/>
          </a:p>
        </p:txBody>
      </p:sp>
    </p:spTree>
    <p:extLst>
      <p:ext uri="{BB962C8B-B14F-4D97-AF65-F5344CB8AC3E}">
        <p14:creationId xmlns:p14="http://schemas.microsoft.com/office/powerpoint/2010/main" val="2824456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dirty="0"/>
              <a:t>If we take some general accepted definitions and principles of UD and compare them with all 169 targets and examine whether UD corresponds with the targets, the results is that UD (theoretically) correspond with 14 goals and 59 targets.</a:t>
            </a:r>
          </a:p>
          <a:p>
            <a:endParaRPr lang="en-US" dirty="0"/>
          </a:p>
          <a:p>
            <a:r>
              <a:rPr lang="en-US" dirty="0"/>
              <a:t>The targets where I estimate that UD can support between 2 and 5 or more than 5 targets are defined by that they concern inequality, poverty, health, education, the labour market and working conditions, industrial production, consumption, sustainable cities as well as peace and justice.</a:t>
            </a:r>
          </a:p>
          <a:p>
            <a:endParaRPr lang="en-US" dirty="0"/>
          </a:p>
          <a:p>
            <a:r>
              <a:rPr lang="en-US" dirty="0"/>
              <a:t>All these goals and targets relate to human’s lives, how they live, organize, and distribute wealth, privileges, and disadvantages.</a:t>
            </a:r>
          </a:p>
          <a:p>
            <a:endParaRPr lang="en-US" dirty="0"/>
          </a:p>
          <a:p>
            <a:r>
              <a:rPr lang="en-US" dirty="0"/>
              <a:t>This means that UD has the potential to be a relatively solid lever for goals and targets concerning social sustainability and the LNOB-agenda.</a:t>
            </a:r>
            <a:endParaRPr lang="da-DK" dirty="0"/>
          </a:p>
        </p:txBody>
      </p:sp>
      <p:sp>
        <p:nvSpPr>
          <p:cNvPr id="4" name="Pladsholder til slidenummer 3"/>
          <p:cNvSpPr>
            <a:spLocks noGrp="1"/>
          </p:cNvSpPr>
          <p:nvPr>
            <p:ph type="sldNum" sz="quarter" idx="5"/>
          </p:nvPr>
        </p:nvSpPr>
        <p:spPr/>
        <p:txBody>
          <a:bodyPr/>
          <a:lstStyle/>
          <a:p>
            <a:fld id="{86E0D5C5-B78B-4BE0-98EC-D485403FB96D}" type="slidenum">
              <a:rPr lang="da-DK" smtClean="0"/>
              <a:t>4</a:t>
            </a:fld>
            <a:endParaRPr lang="da-DK"/>
          </a:p>
        </p:txBody>
      </p:sp>
    </p:spTree>
    <p:extLst>
      <p:ext uri="{BB962C8B-B14F-4D97-AF65-F5344CB8AC3E}">
        <p14:creationId xmlns:p14="http://schemas.microsoft.com/office/powerpoint/2010/main" val="1910833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sz="1200" dirty="0">
                <a:effectLst/>
                <a:latin typeface="Times New Roman" panose="02020603050405020304" pitchFamily="18" charset="0"/>
                <a:ea typeface="Calibri" panose="020F0502020204030204" pitchFamily="34" charset="0"/>
              </a:rPr>
              <a:t>It is clear on this bar chart. </a:t>
            </a:r>
          </a:p>
          <a:p>
            <a:endParaRPr lang="en-US" sz="1200" dirty="0">
              <a:effectLst/>
              <a:latin typeface="Times New Roman" panose="02020603050405020304" pitchFamily="18" charset="0"/>
              <a:ea typeface="Calibri" panose="020F0502020204030204" pitchFamily="34" charset="0"/>
            </a:endParaRPr>
          </a:p>
          <a:p>
            <a:r>
              <a:rPr lang="en-US" sz="1200" dirty="0">
                <a:effectLst/>
                <a:latin typeface="Times New Roman" panose="02020603050405020304" pitchFamily="18" charset="0"/>
                <a:ea typeface="Calibri" panose="020F0502020204030204" pitchFamily="34" charset="0"/>
              </a:rPr>
              <a:t>Divided among the pillars of sustainability, UD correspond with the following number of targets: 35 on social-, 18 on economic- and 5 on environmental sustainability. </a:t>
            </a:r>
          </a:p>
          <a:p>
            <a:endParaRPr lang="en-US" sz="1200" dirty="0">
              <a:effectLst/>
              <a:latin typeface="Times New Roman" panose="02020603050405020304" pitchFamily="18" charset="0"/>
            </a:endParaRPr>
          </a:p>
          <a:p>
            <a:endParaRPr lang="da-DK" dirty="0"/>
          </a:p>
          <a:p>
            <a:endParaRPr lang="da-DK" dirty="0"/>
          </a:p>
        </p:txBody>
      </p:sp>
      <p:sp>
        <p:nvSpPr>
          <p:cNvPr id="4" name="Pladsholder til slidenummer 3"/>
          <p:cNvSpPr>
            <a:spLocks noGrp="1"/>
          </p:cNvSpPr>
          <p:nvPr>
            <p:ph type="sldNum" sz="quarter" idx="5"/>
          </p:nvPr>
        </p:nvSpPr>
        <p:spPr/>
        <p:txBody>
          <a:bodyPr/>
          <a:lstStyle/>
          <a:p>
            <a:fld id="{86E0D5C5-B78B-4BE0-98EC-D485403FB96D}" type="slidenum">
              <a:rPr lang="da-DK" smtClean="0"/>
              <a:t>5</a:t>
            </a:fld>
            <a:endParaRPr lang="da-DK"/>
          </a:p>
        </p:txBody>
      </p:sp>
    </p:spTree>
    <p:extLst>
      <p:ext uri="{BB962C8B-B14F-4D97-AF65-F5344CB8AC3E}">
        <p14:creationId xmlns:p14="http://schemas.microsoft.com/office/powerpoint/2010/main" val="196149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dirty="0"/>
              <a:t>UD and social sustainability has 1) the same target, which is “everyone”, “humans” or “people”, 2) they are intergenerational approaches and take human diversities and variations over time into account, and 3) they both seeks to create a development that strengthen inclusion, accessibility, and social participation in society for as many people as possible. </a:t>
            </a:r>
          </a:p>
          <a:p>
            <a:endParaRPr lang="en-US" dirty="0"/>
          </a:p>
          <a:p>
            <a:r>
              <a:rPr lang="en-US" dirty="0"/>
              <a:t>Moreover, UD and social sustainability also share an anthropocentric core, as design and sustainable development is orientated towards humans.</a:t>
            </a:r>
            <a:endParaRPr lang="da-DK" dirty="0"/>
          </a:p>
        </p:txBody>
      </p:sp>
      <p:sp>
        <p:nvSpPr>
          <p:cNvPr id="4" name="Pladsholder til slidenummer 3"/>
          <p:cNvSpPr>
            <a:spLocks noGrp="1"/>
          </p:cNvSpPr>
          <p:nvPr>
            <p:ph type="sldNum" sz="quarter" idx="5"/>
          </p:nvPr>
        </p:nvSpPr>
        <p:spPr/>
        <p:txBody>
          <a:bodyPr/>
          <a:lstStyle/>
          <a:p>
            <a:fld id="{86E0D5C5-B78B-4BE0-98EC-D485403FB96D}" type="slidenum">
              <a:rPr lang="da-DK" smtClean="0"/>
              <a:t>6</a:t>
            </a:fld>
            <a:endParaRPr lang="da-DK"/>
          </a:p>
        </p:txBody>
      </p:sp>
    </p:spTree>
    <p:extLst>
      <p:ext uri="{BB962C8B-B14F-4D97-AF65-F5344CB8AC3E}">
        <p14:creationId xmlns:p14="http://schemas.microsoft.com/office/powerpoint/2010/main" val="1472262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To sum up</a:t>
            </a:r>
          </a:p>
        </p:txBody>
      </p:sp>
      <p:sp>
        <p:nvSpPr>
          <p:cNvPr id="4" name="Pladsholder til slidenummer 3"/>
          <p:cNvSpPr>
            <a:spLocks noGrp="1"/>
          </p:cNvSpPr>
          <p:nvPr>
            <p:ph type="sldNum" sz="quarter" idx="5"/>
          </p:nvPr>
        </p:nvSpPr>
        <p:spPr/>
        <p:txBody>
          <a:bodyPr/>
          <a:lstStyle/>
          <a:p>
            <a:fld id="{86E0D5C5-B78B-4BE0-98EC-D485403FB96D}" type="slidenum">
              <a:rPr lang="da-DK" smtClean="0"/>
              <a:t>7</a:t>
            </a:fld>
            <a:endParaRPr lang="da-DK"/>
          </a:p>
        </p:txBody>
      </p:sp>
    </p:spTree>
    <p:extLst>
      <p:ext uri="{BB962C8B-B14F-4D97-AF65-F5344CB8AC3E}">
        <p14:creationId xmlns:p14="http://schemas.microsoft.com/office/powerpoint/2010/main" val="338434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16E1BE-935E-425A-A467-33EF638FEBF5}"/>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024DC479-0D30-7DB0-CF66-3FBC091B89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C73E46C-965A-B08F-A6CE-FBB9397F449E}"/>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5" name="Pladsholder til sidefod 4">
            <a:extLst>
              <a:ext uri="{FF2B5EF4-FFF2-40B4-BE49-F238E27FC236}">
                <a16:creationId xmlns:a16="http://schemas.microsoft.com/office/drawing/2014/main" id="{AD57E77D-6C15-5DF5-2D0C-9963140796A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65AEF55-5FD1-09E7-0E67-0A34A33E1256}"/>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199182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6D202-6141-7EB8-AB63-DB055AB180E2}"/>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EC405EB3-DCB7-6375-CC1A-4A0ADDC43C50}"/>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BDF9655-14CB-BF70-9FC2-6246E9754FCA}"/>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5" name="Pladsholder til sidefod 4">
            <a:extLst>
              <a:ext uri="{FF2B5EF4-FFF2-40B4-BE49-F238E27FC236}">
                <a16:creationId xmlns:a16="http://schemas.microsoft.com/office/drawing/2014/main" id="{3A72F2CC-F77C-4035-0160-FF1DEA1C452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4CE31FC-9DD2-E392-1DDE-380B446F7873}"/>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340080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A333ED34-14B7-1D09-486F-FCE7E56CC421}"/>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6A2B5EBF-6196-C548-7659-2E9FAD42DF3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D974446-2848-7FC7-ED94-CBCD3730C1F3}"/>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5" name="Pladsholder til sidefod 4">
            <a:extLst>
              <a:ext uri="{FF2B5EF4-FFF2-40B4-BE49-F238E27FC236}">
                <a16:creationId xmlns:a16="http://schemas.microsoft.com/office/drawing/2014/main" id="{661591ED-DB82-9C12-FE85-30DCA5C484E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6105860-4FE9-F5FA-4205-996A8A0B3ACD}"/>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2441661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66DA0D-81FB-3188-DFB7-0FEBF9C2157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141C5A69-B182-60A3-F056-20FDE489A387}"/>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6DF999D-BA31-937B-3CB3-7FAD23B9843D}"/>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5" name="Pladsholder til sidefod 4">
            <a:extLst>
              <a:ext uri="{FF2B5EF4-FFF2-40B4-BE49-F238E27FC236}">
                <a16:creationId xmlns:a16="http://schemas.microsoft.com/office/drawing/2014/main" id="{75D78F1C-0385-C1C3-6F6B-EF9EC31FACE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88342DF-0AE8-D726-35C0-7E092930212F}"/>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3719380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14358A-ED16-17B3-33A5-391EDB14F026}"/>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86BA3BA7-E7B2-D1AD-E7E0-30F5CF4686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E0D62C0E-3CC3-FC65-3B98-2D074E695727}"/>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5" name="Pladsholder til sidefod 4">
            <a:extLst>
              <a:ext uri="{FF2B5EF4-FFF2-40B4-BE49-F238E27FC236}">
                <a16:creationId xmlns:a16="http://schemas.microsoft.com/office/drawing/2014/main" id="{28E8E4E2-831B-8FB9-7BED-D66E39259CC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52BC553-6429-B9A8-437F-175BB11760A8}"/>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3916419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6FD579-D88B-02A4-91B9-E99C53C8160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5DC52BE-3E7A-6A89-7CC6-21F9D35F681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8B0C8A25-E69C-359F-F5C0-4A0A8FEFAF34}"/>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C9339804-B971-372C-EF8C-B8DAB110CAE0}"/>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6" name="Pladsholder til sidefod 5">
            <a:extLst>
              <a:ext uri="{FF2B5EF4-FFF2-40B4-BE49-F238E27FC236}">
                <a16:creationId xmlns:a16="http://schemas.microsoft.com/office/drawing/2014/main" id="{E26A539D-4B79-06DD-47C1-E1C055117A5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F53B958-CAB2-7E74-8D9F-81D284C418E4}"/>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1220256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11279C-01FC-EB0D-E8B8-2791D47CBA32}"/>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A6CBEDF-4DDD-BF8A-3FAB-0286560275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79E5EBC-46FE-AFCC-C099-20A0EB3BC016}"/>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D6226D56-462D-7326-BBFD-CC09E981E9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CF047930-AAD4-4CA1-260B-31C4FBF75E24}"/>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2E08AF35-4440-0979-2DAE-846B4740B5D3}"/>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8" name="Pladsholder til sidefod 7">
            <a:extLst>
              <a:ext uri="{FF2B5EF4-FFF2-40B4-BE49-F238E27FC236}">
                <a16:creationId xmlns:a16="http://schemas.microsoft.com/office/drawing/2014/main" id="{129530AF-1B83-EC8E-8DA7-94D92843D3EE}"/>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BD1E45DC-9DFA-65D4-0582-33951E1789D5}"/>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317102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3C3B73-C82D-8718-9A68-AFDB37A8D375}"/>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8C801DDC-E8EA-FB23-53F5-DA41546BD298}"/>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4" name="Pladsholder til sidefod 3">
            <a:extLst>
              <a:ext uri="{FF2B5EF4-FFF2-40B4-BE49-F238E27FC236}">
                <a16:creationId xmlns:a16="http://schemas.microsoft.com/office/drawing/2014/main" id="{643443F5-B2CE-BFB0-0363-658E88C92C66}"/>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FD3599C9-EFE1-E71E-284C-315A27068C91}"/>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671064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2819A604-AF37-7E73-30D5-C071B5FBBAD4}"/>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3" name="Pladsholder til sidefod 2">
            <a:extLst>
              <a:ext uri="{FF2B5EF4-FFF2-40B4-BE49-F238E27FC236}">
                <a16:creationId xmlns:a16="http://schemas.microsoft.com/office/drawing/2014/main" id="{C4639680-58D2-8367-CB0B-FFEB37401C2F}"/>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761E5826-E120-268B-133F-02EB569C1385}"/>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1609136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A246F-C1A7-6E11-6691-6D7FABF51E7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26F7960C-793E-EF92-87CD-66A7482416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66CD1179-631C-CC49-FFC0-B3A145A60A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C2BCAC14-1C8A-950B-C730-FCCEBDE5936F}"/>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6" name="Pladsholder til sidefod 5">
            <a:extLst>
              <a:ext uri="{FF2B5EF4-FFF2-40B4-BE49-F238E27FC236}">
                <a16:creationId xmlns:a16="http://schemas.microsoft.com/office/drawing/2014/main" id="{5678E821-7010-D5EB-A0FB-799D0E35F5E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36E1A10-DFCC-0940-0750-F2F187E94CD6}"/>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308019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47A9E2-10F2-F5EB-7BCC-0AF19C550CEA}"/>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46C2C97F-A25A-6508-96D0-462741E8E9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7E26DDE2-205B-DD53-1EEC-C2894385E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B531CAF-F4C3-2134-4541-196347515D64}"/>
              </a:ext>
            </a:extLst>
          </p:cNvPr>
          <p:cNvSpPr>
            <a:spLocks noGrp="1"/>
          </p:cNvSpPr>
          <p:nvPr>
            <p:ph type="dt" sz="half" idx="10"/>
          </p:nvPr>
        </p:nvSpPr>
        <p:spPr/>
        <p:txBody>
          <a:bodyPr/>
          <a:lstStyle/>
          <a:p>
            <a:fld id="{8F86EE55-714D-4251-AEAB-C6EC20BCF835}" type="datetimeFigureOut">
              <a:rPr lang="da-DK" smtClean="0"/>
              <a:t>11-02-2023</a:t>
            </a:fld>
            <a:endParaRPr lang="da-DK"/>
          </a:p>
        </p:txBody>
      </p:sp>
      <p:sp>
        <p:nvSpPr>
          <p:cNvPr id="6" name="Pladsholder til sidefod 5">
            <a:extLst>
              <a:ext uri="{FF2B5EF4-FFF2-40B4-BE49-F238E27FC236}">
                <a16:creationId xmlns:a16="http://schemas.microsoft.com/office/drawing/2014/main" id="{A84ED2C6-8EE5-C519-08AB-0005A51142B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D7CD170-20BD-920A-F9D9-DA3AC679F844}"/>
              </a:ext>
            </a:extLst>
          </p:cNvPr>
          <p:cNvSpPr>
            <a:spLocks noGrp="1"/>
          </p:cNvSpPr>
          <p:nvPr>
            <p:ph type="sldNum" sz="quarter" idx="12"/>
          </p:nvPr>
        </p:nvSpPr>
        <p:spPr/>
        <p:txBody>
          <a:bodyPr/>
          <a:lstStyle/>
          <a:p>
            <a:fld id="{51A7C3F8-15D8-41E1-BD34-18B4EB4A9E51}" type="slidenum">
              <a:rPr lang="da-DK" smtClean="0"/>
              <a:t>‹nr.›</a:t>
            </a:fld>
            <a:endParaRPr lang="da-DK"/>
          </a:p>
        </p:txBody>
      </p:sp>
    </p:spTree>
    <p:extLst>
      <p:ext uri="{BB962C8B-B14F-4D97-AF65-F5344CB8AC3E}">
        <p14:creationId xmlns:p14="http://schemas.microsoft.com/office/powerpoint/2010/main" val="404841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117C8AF-76DB-C613-5ECB-26C038A8DD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72F9261-5D33-3F28-8774-90BD7D0ADB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10F145C-0E6F-2FEA-561F-81416A8684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6EE55-714D-4251-AEAB-C6EC20BCF835}" type="datetimeFigureOut">
              <a:rPr lang="da-DK" smtClean="0"/>
              <a:t>11-02-2023</a:t>
            </a:fld>
            <a:endParaRPr lang="da-DK"/>
          </a:p>
        </p:txBody>
      </p:sp>
      <p:sp>
        <p:nvSpPr>
          <p:cNvPr id="5" name="Pladsholder til sidefod 4">
            <a:extLst>
              <a:ext uri="{FF2B5EF4-FFF2-40B4-BE49-F238E27FC236}">
                <a16:creationId xmlns:a16="http://schemas.microsoft.com/office/drawing/2014/main" id="{2D681D65-F847-BC34-CACD-C990365F80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B6E8A648-B6C4-B829-5663-14DFCF6078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A7C3F8-15D8-41E1-BD34-18B4EB4A9E51}" type="slidenum">
              <a:rPr lang="da-DK" smtClean="0"/>
              <a:t>‹nr.›</a:t>
            </a:fld>
            <a:endParaRPr lang="da-DK"/>
          </a:p>
        </p:txBody>
      </p:sp>
    </p:spTree>
    <p:extLst>
      <p:ext uri="{BB962C8B-B14F-4D97-AF65-F5344CB8AC3E}">
        <p14:creationId xmlns:p14="http://schemas.microsoft.com/office/powerpoint/2010/main" val="3706898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766DCE-EB94-2C77-F528-4733475A45BB}"/>
              </a:ext>
            </a:extLst>
          </p:cNvPr>
          <p:cNvSpPr>
            <a:spLocks noGrp="1"/>
          </p:cNvSpPr>
          <p:nvPr>
            <p:ph type="ctrTitle"/>
          </p:nvPr>
        </p:nvSpPr>
        <p:spPr/>
        <p:txBody>
          <a:bodyPr>
            <a:normAutofit/>
          </a:bodyPr>
          <a:lstStyle/>
          <a:p>
            <a:r>
              <a:rPr lang="da-DK" sz="4400" dirty="0"/>
              <a:t>Can Universal Design </a:t>
            </a:r>
            <a:r>
              <a:rPr lang="da-DK" sz="4400" dirty="0" err="1"/>
              <a:t>be</a:t>
            </a:r>
            <a:r>
              <a:rPr lang="da-DK" sz="4400" dirty="0"/>
              <a:t> a lever for the </a:t>
            </a:r>
            <a:r>
              <a:rPr lang="da-DK" sz="4400" dirty="0" err="1"/>
              <a:t>SDGs</a:t>
            </a:r>
            <a:r>
              <a:rPr lang="da-DK" sz="4400" dirty="0"/>
              <a:t> and the LNOB agenda? </a:t>
            </a:r>
          </a:p>
        </p:txBody>
      </p:sp>
      <p:sp>
        <p:nvSpPr>
          <p:cNvPr id="3" name="Undertitel 2">
            <a:extLst>
              <a:ext uri="{FF2B5EF4-FFF2-40B4-BE49-F238E27FC236}">
                <a16:creationId xmlns:a16="http://schemas.microsoft.com/office/drawing/2014/main" id="{A65AD346-6D4E-ECC0-7B8E-AD3B355492EB}"/>
              </a:ext>
            </a:extLst>
          </p:cNvPr>
          <p:cNvSpPr>
            <a:spLocks noGrp="1"/>
          </p:cNvSpPr>
          <p:nvPr>
            <p:ph type="subTitle" idx="1"/>
          </p:nvPr>
        </p:nvSpPr>
        <p:spPr>
          <a:xfrm>
            <a:off x="1524000" y="3819524"/>
            <a:ext cx="9144000" cy="1438275"/>
          </a:xfrm>
        </p:spPr>
        <p:txBody>
          <a:bodyPr>
            <a:normAutofit/>
          </a:bodyPr>
          <a:lstStyle/>
          <a:p>
            <a:r>
              <a:rPr lang="da-DK" sz="2000" dirty="0"/>
              <a:t>Emil Falster, ph.d., postdoc. at Universal Design Hub/The Bevica Foundation and Aalborg University</a:t>
            </a:r>
          </a:p>
        </p:txBody>
      </p:sp>
    </p:spTree>
    <p:extLst>
      <p:ext uri="{BB962C8B-B14F-4D97-AF65-F5344CB8AC3E}">
        <p14:creationId xmlns:p14="http://schemas.microsoft.com/office/powerpoint/2010/main" val="3915803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62923-E858-F3C6-C901-6C0391DEE5AD}"/>
              </a:ext>
            </a:extLst>
          </p:cNvPr>
          <p:cNvSpPr>
            <a:spLocks noGrp="1"/>
          </p:cNvSpPr>
          <p:nvPr>
            <p:ph type="title"/>
          </p:nvPr>
        </p:nvSpPr>
        <p:spPr/>
        <p:txBody>
          <a:bodyPr/>
          <a:lstStyle/>
          <a:p>
            <a:r>
              <a:rPr lang="da-DK" dirty="0" err="1"/>
              <a:t>Context</a:t>
            </a:r>
            <a:r>
              <a:rPr lang="da-DK" dirty="0"/>
              <a:t> and </a:t>
            </a:r>
            <a:r>
              <a:rPr lang="da-DK" dirty="0" err="1"/>
              <a:t>history</a:t>
            </a:r>
            <a:r>
              <a:rPr lang="da-DK" dirty="0"/>
              <a:t> </a:t>
            </a:r>
          </a:p>
        </p:txBody>
      </p:sp>
      <p:sp>
        <p:nvSpPr>
          <p:cNvPr id="3" name="Pladsholder til indhold 2">
            <a:extLst>
              <a:ext uri="{FF2B5EF4-FFF2-40B4-BE49-F238E27FC236}">
                <a16:creationId xmlns:a16="http://schemas.microsoft.com/office/drawing/2014/main" id="{084BD15A-ABF7-6B84-F809-5BC88DF5E9A2}"/>
              </a:ext>
            </a:extLst>
          </p:cNvPr>
          <p:cNvSpPr>
            <a:spLocks noGrp="1"/>
          </p:cNvSpPr>
          <p:nvPr>
            <p:ph idx="1"/>
          </p:nvPr>
        </p:nvSpPr>
        <p:spPr/>
        <p:txBody>
          <a:bodyPr/>
          <a:lstStyle/>
          <a:p>
            <a:r>
              <a:rPr lang="en-US" dirty="0"/>
              <a:t>The political agenda in the UN member states have since the 80s been increasingly more preoccupied with how nations and humans can, and have the responsibility to, create a sustainable future for the generations to come</a:t>
            </a:r>
          </a:p>
          <a:p>
            <a:pPr lvl="0"/>
            <a:r>
              <a:rPr lang="en-US" dirty="0"/>
              <a:t>UN define sustainability as: </a:t>
            </a:r>
            <a:r>
              <a:rPr lang="en-US" i="1" dirty="0"/>
              <a:t>“meeting the needs of the present without compromising the ability of future generations to meet their own needs.”.</a:t>
            </a:r>
          </a:p>
          <a:p>
            <a:pPr lvl="0"/>
            <a:r>
              <a:rPr lang="en-US" dirty="0"/>
              <a:t>Sustainability is thereby defined as an </a:t>
            </a:r>
            <a:r>
              <a:rPr lang="en-US" b="1" dirty="0"/>
              <a:t>intergenerational phenomenon</a:t>
            </a:r>
            <a:endParaRPr lang="da-DK" dirty="0"/>
          </a:p>
          <a:p>
            <a:pPr lvl="0"/>
            <a:endParaRPr lang="en-US" dirty="0"/>
          </a:p>
          <a:p>
            <a:endParaRPr lang="en-US" dirty="0"/>
          </a:p>
          <a:p>
            <a:endParaRPr lang="da-DK" dirty="0"/>
          </a:p>
        </p:txBody>
      </p:sp>
    </p:spTree>
    <p:extLst>
      <p:ext uri="{BB962C8B-B14F-4D97-AF65-F5344CB8AC3E}">
        <p14:creationId xmlns:p14="http://schemas.microsoft.com/office/powerpoint/2010/main" val="101408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41BF16-666D-DCDB-25F9-686225B7067B}"/>
              </a:ext>
            </a:extLst>
          </p:cNvPr>
          <p:cNvSpPr>
            <a:spLocks noGrp="1"/>
          </p:cNvSpPr>
          <p:nvPr>
            <p:ph type="title"/>
          </p:nvPr>
        </p:nvSpPr>
        <p:spPr/>
        <p:txBody>
          <a:bodyPr/>
          <a:lstStyle/>
          <a:p>
            <a:r>
              <a:rPr lang="en-US" dirty="0"/>
              <a:t>SDGs, sustainability and LNOB </a:t>
            </a:r>
          </a:p>
        </p:txBody>
      </p:sp>
      <p:sp>
        <p:nvSpPr>
          <p:cNvPr id="3" name="Pladsholder til indhold 2">
            <a:extLst>
              <a:ext uri="{FF2B5EF4-FFF2-40B4-BE49-F238E27FC236}">
                <a16:creationId xmlns:a16="http://schemas.microsoft.com/office/drawing/2014/main" id="{EB0EAF2A-2C29-A955-DD26-3B4DD5A6DDA5}"/>
              </a:ext>
            </a:extLst>
          </p:cNvPr>
          <p:cNvSpPr>
            <a:spLocks noGrp="1"/>
          </p:cNvSpPr>
          <p:nvPr>
            <p:ph idx="1"/>
          </p:nvPr>
        </p:nvSpPr>
        <p:spPr/>
        <p:txBody>
          <a:bodyPr>
            <a:normAutofit/>
          </a:bodyPr>
          <a:lstStyle/>
          <a:p>
            <a:r>
              <a:rPr lang="en-US" dirty="0"/>
              <a:t>The Sustainable Development Goals (SDGs) consist of 17 goals and 169 targets.</a:t>
            </a:r>
          </a:p>
          <a:p>
            <a:r>
              <a:rPr lang="en-US" dirty="0"/>
              <a:t>With the agenda the concept of sustainability consist of three pillars: </a:t>
            </a:r>
            <a:r>
              <a:rPr lang="en-US" b="1" dirty="0"/>
              <a:t>economic</a:t>
            </a:r>
            <a:r>
              <a:rPr lang="en-US" dirty="0"/>
              <a:t>-, </a:t>
            </a:r>
            <a:r>
              <a:rPr lang="en-US" b="1" dirty="0"/>
              <a:t>environmental</a:t>
            </a:r>
            <a:r>
              <a:rPr lang="en-US" dirty="0"/>
              <a:t>-, and </a:t>
            </a:r>
            <a:r>
              <a:rPr lang="en-US" b="1" dirty="0"/>
              <a:t>social sustainability</a:t>
            </a:r>
            <a:r>
              <a:rPr lang="en-US" dirty="0"/>
              <a:t>.</a:t>
            </a:r>
          </a:p>
          <a:p>
            <a:r>
              <a:rPr lang="en-US" dirty="0"/>
              <a:t>However, does some of the general accepted definitions and principles of UD correspond (theoretically) with the 169 targets? </a:t>
            </a:r>
          </a:p>
          <a:p>
            <a:r>
              <a:rPr lang="en-US" dirty="0"/>
              <a:t>Does UD have the potential to be a lever for the SDGs and LNOB? </a:t>
            </a:r>
            <a:endParaRPr lang="da-DK" dirty="0"/>
          </a:p>
          <a:p>
            <a:endParaRPr lang="da-DK" dirty="0"/>
          </a:p>
        </p:txBody>
      </p:sp>
    </p:spTree>
    <p:extLst>
      <p:ext uri="{BB962C8B-B14F-4D97-AF65-F5344CB8AC3E}">
        <p14:creationId xmlns:p14="http://schemas.microsoft.com/office/powerpoint/2010/main" val="1490718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44C739-2302-0BBB-89B3-9CF314B5FAB0}"/>
              </a:ext>
            </a:extLst>
          </p:cNvPr>
          <p:cNvSpPr>
            <a:spLocks noGrp="1"/>
          </p:cNvSpPr>
          <p:nvPr>
            <p:ph type="title"/>
          </p:nvPr>
        </p:nvSpPr>
        <p:spPr/>
        <p:txBody>
          <a:bodyPr/>
          <a:lstStyle/>
          <a:p>
            <a:r>
              <a:rPr lang="en-US" dirty="0"/>
              <a:t>Goals and numbers of SDGs targets to which UD correspond </a:t>
            </a:r>
            <a:endParaRPr lang="da-DK" dirty="0"/>
          </a:p>
        </p:txBody>
      </p:sp>
      <p:graphicFrame>
        <p:nvGraphicFramePr>
          <p:cNvPr id="5" name="Pladsholder til indhold 4">
            <a:extLst>
              <a:ext uri="{FF2B5EF4-FFF2-40B4-BE49-F238E27FC236}">
                <a16:creationId xmlns:a16="http://schemas.microsoft.com/office/drawing/2014/main" id="{5BCF421A-7F85-0F8F-6143-F60A6FEFC39F}"/>
              </a:ext>
            </a:extLst>
          </p:cNvPr>
          <p:cNvGraphicFramePr>
            <a:graphicFrameLocks noGrp="1"/>
          </p:cNvGraphicFramePr>
          <p:nvPr>
            <p:ph idx="1"/>
            <p:extLst>
              <p:ext uri="{D42A27DB-BD31-4B8C-83A1-F6EECF244321}">
                <p14:modId xmlns:p14="http://schemas.microsoft.com/office/powerpoint/2010/main" val="315239929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8266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C1CDC0-754C-F32B-DE1D-B8EBBE67AF07}"/>
              </a:ext>
            </a:extLst>
          </p:cNvPr>
          <p:cNvSpPr>
            <a:spLocks noGrp="1"/>
          </p:cNvSpPr>
          <p:nvPr>
            <p:ph type="title"/>
          </p:nvPr>
        </p:nvSpPr>
        <p:spPr/>
        <p:txBody>
          <a:bodyPr>
            <a:normAutofit fontScale="90000"/>
          </a:bodyPr>
          <a:lstStyle/>
          <a:p>
            <a:r>
              <a:rPr lang="en-US" dirty="0"/>
              <a:t>Numbers of SDG targets, divided after the three pillars of sustainability, to which UD correspond</a:t>
            </a:r>
            <a:endParaRPr lang="da-DK" dirty="0"/>
          </a:p>
        </p:txBody>
      </p:sp>
      <p:graphicFrame>
        <p:nvGraphicFramePr>
          <p:cNvPr id="4" name="Pladsholder til indhold 3">
            <a:extLst>
              <a:ext uri="{FF2B5EF4-FFF2-40B4-BE49-F238E27FC236}">
                <a16:creationId xmlns:a16="http://schemas.microsoft.com/office/drawing/2014/main" id="{335207FB-A17E-9274-1870-48CF67446F29}"/>
              </a:ext>
            </a:extLst>
          </p:cNvPr>
          <p:cNvGraphicFramePr>
            <a:graphicFrameLocks noGrp="1"/>
          </p:cNvGraphicFramePr>
          <p:nvPr>
            <p:ph idx="1"/>
            <p:extLst>
              <p:ext uri="{D42A27DB-BD31-4B8C-83A1-F6EECF244321}">
                <p14:modId xmlns:p14="http://schemas.microsoft.com/office/powerpoint/2010/main" val="126117982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628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29B423-BB08-3484-0AE3-66CC76D7CDE0}"/>
              </a:ext>
            </a:extLst>
          </p:cNvPr>
          <p:cNvSpPr>
            <a:spLocks noGrp="1"/>
          </p:cNvSpPr>
          <p:nvPr>
            <p:ph type="title"/>
          </p:nvPr>
        </p:nvSpPr>
        <p:spPr/>
        <p:txBody>
          <a:bodyPr/>
          <a:lstStyle/>
          <a:p>
            <a:r>
              <a:rPr lang="en-US" dirty="0"/>
              <a:t>UD as a lever for sustainability </a:t>
            </a:r>
          </a:p>
        </p:txBody>
      </p:sp>
      <p:sp>
        <p:nvSpPr>
          <p:cNvPr id="3" name="Pladsholder til indhold 2">
            <a:extLst>
              <a:ext uri="{FF2B5EF4-FFF2-40B4-BE49-F238E27FC236}">
                <a16:creationId xmlns:a16="http://schemas.microsoft.com/office/drawing/2014/main" id="{C2255B6E-3DCA-C3BB-C5D2-66BB1DBF065D}"/>
              </a:ext>
            </a:extLst>
          </p:cNvPr>
          <p:cNvSpPr>
            <a:spLocks noGrp="1"/>
          </p:cNvSpPr>
          <p:nvPr>
            <p:ph idx="1"/>
          </p:nvPr>
        </p:nvSpPr>
        <p:spPr>
          <a:xfrm>
            <a:off x="838200" y="1825624"/>
            <a:ext cx="10515600" cy="4449915"/>
          </a:xfrm>
        </p:spPr>
        <p:txBody>
          <a:bodyPr/>
          <a:lstStyle/>
          <a:p>
            <a:pPr marL="0" indent="0">
              <a:buNone/>
            </a:pPr>
            <a:r>
              <a:rPr lang="en-US" dirty="0"/>
              <a:t>The conclusion (UD as a solid lever for social sustainability), is supported by several studies: </a:t>
            </a:r>
          </a:p>
          <a:p>
            <a:pPr lvl="1"/>
            <a:r>
              <a:rPr lang="en-US" i="1" dirty="0"/>
              <a:t>“UD can be regarded as a significant component for social sustainability” </a:t>
            </a:r>
            <a:r>
              <a:rPr lang="en-US" dirty="0"/>
              <a:t>(since it takes human diversities and variations over time into account) (Kadir &amp; </a:t>
            </a:r>
            <a:r>
              <a:rPr lang="en-US" dirty="0" err="1"/>
              <a:t>Jamaludin</a:t>
            </a:r>
            <a:r>
              <a:rPr lang="en-US" dirty="0"/>
              <a:t> 2013).</a:t>
            </a:r>
          </a:p>
          <a:p>
            <a:pPr lvl="1"/>
            <a:r>
              <a:rPr lang="en-US" dirty="0" err="1"/>
              <a:t>Duman</a:t>
            </a:r>
            <a:r>
              <a:rPr lang="en-US" dirty="0"/>
              <a:t> &amp; </a:t>
            </a:r>
            <a:r>
              <a:rPr lang="en-US" dirty="0" err="1"/>
              <a:t>Asilsoy</a:t>
            </a:r>
            <a:r>
              <a:rPr lang="en-US" dirty="0"/>
              <a:t> (2022: 2) also finds, on a theoretical level, that there is a </a:t>
            </a:r>
            <a:r>
              <a:rPr lang="en-US" i="1" dirty="0"/>
              <a:t>“</a:t>
            </a:r>
            <a:r>
              <a:rPr lang="en-US" dirty="0"/>
              <a:t>(...) </a:t>
            </a:r>
            <a:r>
              <a:rPr lang="en-US" i="1" dirty="0"/>
              <a:t>strong relationship between universal design criteria and social sustainability”. </a:t>
            </a:r>
          </a:p>
          <a:p>
            <a:pPr lvl="1"/>
            <a:r>
              <a:rPr lang="en-US" dirty="0" err="1"/>
              <a:t>Vavik</a:t>
            </a:r>
            <a:r>
              <a:rPr lang="en-US" dirty="0"/>
              <a:t> &amp; </a:t>
            </a:r>
            <a:r>
              <a:rPr lang="en-US" dirty="0" err="1"/>
              <a:t>Keitsch</a:t>
            </a:r>
            <a:r>
              <a:rPr lang="en-US" dirty="0"/>
              <a:t> (2010), who explore the relationship between UD and social sustainability, finds several common goals between social sustainability and UD, respectively the goals of inclusion, access, and participation.</a:t>
            </a:r>
            <a:endParaRPr lang="en-US" i="1" dirty="0"/>
          </a:p>
        </p:txBody>
      </p:sp>
    </p:spTree>
    <p:extLst>
      <p:ext uri="{BB962C8B-B14F-4D97-AF65-F5344CB8AC3E}">
        <p14:creationId xmlns:p14="http://schemas.microsoft.com/office/powerpoint/2010/main" val="208104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EAD49-25A5-1779-7F37-73744B8B20A5}"/>
              </a:ext>
            </a:extLst>
          </p:cNvPr>
          <p:cNvSpPr>
            <a:spLocks noGrp="1"/>
          </p:cNvSpPr>
          <p:nvPr>
            <p:ph type="title"/>
          </p:nvPr>
        </p:nvSpPr>
        <p:spPr/>
        <p:txBody>
          <a:bodyPr/>
          <a:lstStyle/>
          <a:p>
            <a:r>
              <a:rPr lang="en-US" dirty="0"/>
              <a:t>However</a:t>
            </a:r>
          </a:p>
        </p:txBody>
      </p:sp>
      <p:sp>
        <p:nvSpPr>
          <p:cNvPr id="3" name="Pladsholder til indhold 2">
            <a:extLst>
              <a:ext uri="{FF2B5EF4-FFF2-40B4-BE49-F238E27FC236}">
                <a16:creationId xmlns:a16="http://schemas.microsoft.com/office/drawing/2014/main" id="{DD001526-E6A6-3517-C35D-D60E4FA1AC39}"/>
              </a:ext>
            </a:extLst>
          </p:cNvPr>
          <p:cNvSpPr>
            <a:spLocks noGrp="1"/>
          </p:cNvSpPr>
          <p:nvPr>
            <p:ph idx="1"/>
          </p:nvPr>
        </p:nvSpPr>
        <p:spPr/>
        <p:txBody>
          <a:bodyPr>
            <a:normAutofit/>
          </a:bodyPr>
          <a:lstStyle/>
          <a:p>
            <a:r>
              <a:rPr lang="en-US" dirty="0"/>
              <a:t>We still need examples/cases in relation to UD and social sustainability. </a:t>
            </a:r>
          </a:p>
          <a:p>
            <a:r>
              <a:rPr lang="en-US" dirty="0"/>
              <a:t>We need knowledge about how UD can be a lever for economic and environmental sustainability (limitations/possibilities + good examples/cases)</a:t>
            </a:r>
          </a:p>
          <a:p>
            <a:r>
              <a:rPr lang="en-US" dirty="0"/>
              <a:t>Can we develop UD solutions that support all three types of sustainability?</a:t>
            </a:r>
          </a:p>
          <a:p>
            <a:r>
              <a:rPr lang="en-US" dirty="0"/>
              <a:t>Should UD break with its anthropocentric core (the human core) and be further (theoretically) developed? What will it take? Is it possible, if yes, how?</a:t>
            </a:r>
          </a:p>
        </p:txBody>
      </p:sp>
    </p:spTree>
    <p:extLst>
      <p:ext uri="{BB962C8B-B14F-4D97-AF65-F5344CB8AC3E}">
        <p14:creationId xmlns:p14="http://schemas.microsoft.com/office/powerpoint/2010/main" val="15824271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8D3EEC38E54F447AC9CBAE3DFA7913F" ma:contentTypeVersion="16" ma:contentTypeDescription="Opret et nyt dokument." ma:contentTypeScope="" ma:versionID="3b514ca8b5b09ca134cac50c3967c9f9">
  <xsd:schema xmlns:xsd="http://www.w3.org/2001/XMLSchema" xmlns:xs="http://www.w3.org/2001/XMLSchema" xmlns:p="http://schemas.microsoft.com/office/2006/metadata/properties" xmlns:ns2="5e457b28-7b7f-4c62-b3f8-c8d17b83affe" xmlns:ns3="6e86eb6e-5b9d-4101-bf94-dceb8f51cd4f" targetNamespace="http://schemas.microsoft.com/office/2006/metadata/properties" ma:root="true" ma:fieldsID="29fcdb50a8a75d533dda872290cfcdf4" ns2:_="" ns3:_="">
    <xsd:import namespace="5e457b28-7b7f-4c62-b3f8-c8d17b83affe"/>
    <xsd:import namespace="6e86eb6e-5b9d-4101-bf94-dceb8f51cd4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457b28-7b7f-4c62-b3f8-c8d17b83af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ledmærker" ma:readOnly="false" ma:fieldId="{5cf76f15-5ced-4ddc-b409-7134ff3c332f}" ma:taxonomyMulti="true" ma:sspId="b18a4855-1536-404a-a533-a2d0ba524c4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e86eb6e-5b9d-4101-bf94-dceb8f51cd4f"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t med detaljer" ma:internalName="SharedWithDetails" ma:readOnly="true">
      <xsd:simpleType>
        <xsd:restriction base="dms:Note">
          <xsd:maxLength value="255"/>
        </xsd:restriction>
      </xsd:simpleType>
    </xsd:element>
    <xsd:element name="TaxCatchAll" ma:index="23" nillable="true" ma:displayName="Taxonomy Catch All Column" ma:hidden="true" ma:list="{dafe9539-5ebf-419a-8eec-5159bafc648f}" ma:internalName="TaxCatchAll" ma:showField="CatchAllData" ma:web="6e86eb6e-5b9d-4101-bf94-dceb8f51cd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e457b28-7b7f-4c62-b3f8-c8d17b83affe">
      <Terms xmlns="http://schemas.microsoft.com/office/infopath/2007/PartnerControls"/>
    </lcf76f155ced4ddcb4097134ff3c332f>
    <TaxCatchAll xmlns="6e86eb6e-5b9d-4101-bf94-dceb8f51cd4f" xsi:nil="true"/>
  </documentManagement>
</p:properties>
</file>

<file path=customXml/itemProps1.xml><?xml version="1.0" encoding="utf-8"?>
<ds:datastoreItem xmlns:ds="http://schemas.openxmlformats.org/officeDocument/2006/customXml" ds:itemID="{734A4B4D-8ACA-4D85-82FD-3FB251799363}"/>
</file>

<file path=customXml/itemProps2.xml><?xml version="1.0" encoding="utf-8"?>
<ds:datastoreItem xmlns:ds="http://schemas.openxmlformats.org/officeDocument/2006/customXml" ds:itemID="{24D691A0-5D4D-4343-8E22-DB95D1B58125}"/>
</file>

<file path=customXml/itemProps3.xml><?xml version="1.0" encoding="utf-8"?>
<ds:datastoreItem xmlns:ds="http://schemas.openxmlformats.org/officeDocument/2006/customXml" ds:itemID="{97CC3324-C8B7-48C0-87F7-47657AB64B72}"/>
</file>

<file path=docProps/app.xml><?xml version="1.0" encoding="utf-8"?>
<Properties xmlns="http://schemas.openxmlformats.org/officeDocument/2006/extended-properties" xmlns:vt="http://schemas.openxmlformats.org/officeDocument/2006/docPropsVTypes">
  <TotalTime>1576</TotalTime>
  <Words>741</Words>
  <Application>Microsoft Office PowerPoint</Application>
  <PresentationFormat>Widescreen</PresentationFormat>
  <Paragraphs>48</Paragraphs>
  <Slides>7</Slides>
  <Notes>7</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7</vt:i4>
      </vt:variant>
    </vt:vector>
  </HeadingPairs>
  <TitlesOfParts>
    <vt:vector size="12" baseType="lpstr">
      <vt:lpstr>Arial</vt:lpstr>
      <vt:lpstr>Calibri</vt:lpstr>
      <vt:lpstr>Calibri Light</vt:lpstr>
      <vt:lpstr>Times New Roman</vt:lpstr>
      <vt:lpstr>Office-tema</vt:lpstr>
      <vt:lpstr>Can Universal Design be a lever for the SDGs and the LNOB agenda? </vt:lpstr>
      <vt:lpstr>Context and history </vt:lpstr>
      <vt:lpstr>SDGs, sustainability and LNOB </vt:lpstr>
      <vt:lpstr>Goals and numbers of SDGs targets to which UD correspond </vt:lpstr>
      <vt:lpstr>Numbers of SDG targets, divided after the three pillars of sustainability, to which UD correspond</vt:lpstr>
      <vt:lpstr>UD as a lever for sustainability </vt:lpstr>
      <vt:lpstr>However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Universal Design be a lever for the SDGs and the LNOB agenda? </dc:title>
  <dc:creator>Emil Søbjerg Falster</dc:creator>
  <cp:lastModifiedBy>René Sørensen Overby</cp:lastModifiedBy>
  <cp:revision>2</cp:revision>
  <dcterms:created xsi:type="dcterms:W3CDTF">2023-02-09T14:43:51Z</dcterms:created>
  <dcterms:modified xsi:type="dcterms:W3CDTF">2023-02-11T07:01:52Z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0x010100C8D3EEC38E54F447AC9CBAE3DFA7913F</vt:lpwstr>
  </property>
</Properties>
</file>