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63" r:id="rId2"/>
    <p:sldId id="1343" r:id="rId3"/>
    <p:sldId id="257" r:id="rId4"/>
    <p:sldId id="1344" r:id="rId5"/>
    <p:sldId id="1350" r:id="rId6"/>
    <p:sldId id="1349" r:id="rId7"/>
    <p:sldId id="1351" r:id="rId8"/>
    <p:sldId id="1353" r:id="rId9"/>
    <p:sldId id="1354" r:id="rId10"/>
    <p:sldId id="1348" r:id="rId11"/>
    <p:sldId id="1346" r:id="rId12"/>
    <p:sldId id="265" r:id="rId13"/>
    <p:sldId id="1355" r:id="rId14"/>
    <p:sldId id="258" r:id="rId15"/>
    <p:sldId id="273" r:id="rId16"/>
    <p:sldId id="1331" r:id="rId17"/>
    <p:sldId id="270" r:id="rId18"/>
    <p:sldId id="1340" r:id="rId19"/>
    <p:sldId id="259" r:id="rId20"/>
    <p:sldId id="1341" r:id="rId21"/>
    <p:sldId id="262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6EA6F7"/>
    <a:srgbClr val="1B365C"/>
    <a:srgbClr val="122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89780" autoAdjust="0"/>
  </p:normalViewPr>
  <p:slideViewPr>
    <p:cSldViewPr snapToGrid="0" snapToObjects="1">
      <p:cViewPr varScale="1">
        <p:scale>
          <a:sx n="98" d="100"/>
          <a:sy n="98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Personal Experience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Interest 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Experience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What’s your why?</a:t>
            </a:r>
          </a:p>
        </p:txBody>
      </p:sp>
    </p:spTree>
    <p:extLst>
      <p:ext uri="{BB962C8B-B14F-4D97-AF65-F5344CB8AC3E}">
        <p14:creationId xmlns:p14="http://schemas.microsoft.com/office/powerpoint/2010/main" val="54447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+ Spørgsmål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;p1" descr="Google Shape;10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0;p1" descr="Google Shape;10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2" y="1956593"/>
            <a:ext cx="5811838" cy="26289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7"/>
            <a:ext cx="5811838" cy="77343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un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406400" indent="-355600" algn="ctr">
              <a:buClrTx/>
              <a:buSzTx/>
              <a:buFontTx/>
              <a:buNone/>
              <a:defRPr sz="2400">
                <a:solidFill>
                  <a:srgbClr val="7F7F7F"/>
                </a:solidFill>
              </a:defRPr>
            </a:lvl1pPr>
            <a:lvl2pPr marL="406400" indent="127000" algn="ctr">
              <a:buClrTx/>
              <a:buSzTx/>
              <a:buFontTx/>
              <a:buNone/>
              <a:defRPr sz="2400">
                <a:solidFill>
                  <a:srgbClr val="7F7F7F"/>
                </a:solidFill>
              </a:defRPr>
            </a:lvl2pPr>
            <a:lvl3pPr marL="406400" indent="609600" algn="ctr">
              <a:buClrTx/>
              <a:buSzTx/>
              <a:buFontTx/>
              <a:buNone/>
              <a:defRPr sz="2400">
                <a:solidFill>
                  <a:srgbClr val="7F7F7F"/>
                </a:solidFill>
              </a:defRPr>
            </a:lvl3pPr>
            <a:lvl4pPr marL="406400" indent="1079500" algn="ctr">
              <a:buClrTx/>
              <a:buSzTx/>
              <a:buFontTx/>
              <a:buNone/>
              <a:defRPr sz="2400">
                <a:solidFill>
                  <a:srgbClr val="7F7F7F"/>
                </a:solidFill>
              </a:defRPr>
            </a:lvl4pPr>
            <a:lvl5pPr marL="406400" indent="1536700" algn="ctr">
              <a:buClrTx/>
              <a:buSzTx/>
              <a:buFontTx/>
              <a:buNone/>
              <a:defRPr sz="2400">
                <a:solidFill>
                  <a:srgbClr val="7F7F7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g indholdsobjek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F7F7F"/>
              </a:buClr>
              <a:defRPr>
                <a:solidFill>
                  <a:srgbClr val="7F7F7F"/>
                </a:solidFill>
              </a:defRPr>
            </a:lvl1pPr>
            <a:lvl2pPr>
              <a:buClr>
                <a:srgbClr val="7F7F7F"/>
              </a:buClr>
              <a:defRPr>
                <a:solidFill>
                  <a:srgbClr val="7F7F7F"/>
                </a:solidFill>
              </a:defRPr>
            </a:lvl2pPr>
            <a:lvl3pPr>
              <a:buClr>
                <a:srgbClr val="7F7F7F"/>
              </a:buClr>
              <a:defRPr>
                <a:solidFill>
                  <a:srgbClr val="7F7F7F"/>
                </a:solidFill>
              </a:defRPr>
            </a:lvl3pPr>
            <a:lvl4pPr>
              <a:buClr>
                <a:srgbClr val="7F7F7F"/>
              </a:buClr>
              <a:defRPr>
                <a:solidFill>
                  <a:srgbClr val="7F7F7F"/>
                </a:solidFill>
              </a:defRPr>
            </a:lvl4pPr>
            <a:lvl5pPr>
              <a:buClr>
                <a:srgbClr val="7F7F7F"/>
              </a:buClr>
              <a:defRPr>
                <a:solidFill>
                  <a:srgbClr val="7F7F7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snitsoversk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mmenlign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0">
              <a:buClrTx/>
              <a:buSzTx/>
              <a:buFontTx/>
              <a:buNone/>
              <a:defRPr sz="2400" b="1">
                <a:solidFill>
                  <a:srgbClr val="7F7F7F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 b="1">
                <a:solidFill>
                  <a:srgbClr val="7F7F7F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 b="1">
                <a:solidFill>
                  <a:srgbClr val="7F7F7F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 b="1">
                <a:solidFill>
                  <a:srgbClr val="7F7F7F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 b="1">
                <a:solidFill>
                  <a:srgbClr val="7F7F7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Google Shape;125;p19"/>
          <p:cNvSpPr txBox="1">
            <a:spLocks noGrp="1"/>
          </p:cNvSpPr>
          <p:nvPr>
            <p:ph type="body" sz="half" idx="21"/>
          </p:nvPr>
        </p:nvSpPr>
        <p:spPr>
          <a:xfrm>
            <a:off x="839788" y="2505075"/>
            <a:ext cx="5157788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7F7F7F"/>
              </a:buClr>
              <a:defRPr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178" name="Google Shape;126;p19"/>
          <p:cNvSpPr txBox="1">
            <a:spLocks noGrp="1"/>
          </p:cNvSpPr>
          <p:nvPr>
            <p:ph type="body" sz="quarter" idx="22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228600" indent="0">
              <a:buClrTx/>
              <a:buSzTx/>
              <a:buFontTx/>
              <a:buNone/>
              <a:defRPr sz="2400" b="1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179" name="Google Shape;127;p19"/>
          <p:cNvSpPr txBox="1">
            <a:spLocks noGrp="1"/>
          </p:cNvSpPr>
          <p:nvPr>
            <p:ph type="body" sz="half" idx="23"/>
          </p:nvPr>
        </p:nvSpPr>
        <p:spPr>
          <a:xfrm>
            <a:off x="6172201" y="2505075"/>
            <a:ext cx="5183189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7F7F7F"/>
              </a:buClr>
              <a:defRPr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dhold med billed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>
            <a:normAutofit/>
          </a:bodyPr>
          <a:lstStyle>
            <a:lvl1pPr indent="-431800">
              <a:buClr>
                <a:srgbClr val="7F7F7F"/>
              </a:buClr>
              <a:buSzPts val="3200"/>
              <a:defRPr sz="3200">
                <a:solidFill>
                  <a:srgbClr val="7F7F7F"/>
                </a:solidFill>
              </a:defRPr>
            </a:lvl1pPr>
            <a:lvl2pPr marL="972457" indent="-464457">
              <a:buClr>
                <a:srgbClr val="7F7F7F"/>
              </a:buClr>
              <a:buSzPts val="3200"/>
              <a:defRPr sz="3200">
                <a:solidFill>
                  <a:srgbClr val="7F7F7F"/>
                </a:solidFill>
              </a:defRPr>
            </a:lvl2pPr>
            <a:lvl3pPr marL="1498600" indent="-508000">
              <a:buClr>
                <a:srgbClr val="7F7F7F"/>
              </a:buClr>
              <a:buSzPts val="3200"/>
              <a:defRPr sz="3200">
                <a:solidFill>
                  <a:srgbClr val="7F7F7F"/>
                </a:solidFill>
              </a:defRPr>
            </a:lvl3pPr>
            <a:lvl4pPr marL="2042160" indent="-568960">
              <a:buClr>
                <a:srgbClr val="7F7F7F"/>
              </a:buClr>
              <a:buSzPts val="3200"/>
              <a:defRPr sz="3200">
                <a:solidFill>
                  <a:srgbClr val="7F7F7F"/>
                </a:solidFill>
              </a:defRPr>
            </a:lvl4pPr>
            <a:lvl5pPr marL="2499360" indent="-568960">
              <a:buClr>
                <a:srgbClr val="7F7F7F"/>
              </a:buClr>
              <a:buSzPts val="3200"/>
              <a:defRPr sz="3200">
                <a:solidFill>
                  <a:srgbClr val="7F7F7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Google Shape;138;p21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0">
              <a:buClrTx/>
              <a:buSzTx/>
              <a:buFontTx/>
              <a:buNone/>
              <a:defRPr sz="16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lede med billed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Google Shape;144;p2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600">
                <a:solidFill>
                  <a:srgbClr val="7F7F7F"/>
                </a:solidFill>
              </a:defRPr>
            </a:lvl1pPr>
            <a:lvl2pPr marL="228600" indent="457200">
              <a:buClrTx/>
              <a:buSzTx/>
              <a:buFontTx/>
              <a:buNone/>
              <a:defRPr sz="1600">
                <a:solidFill>
                  <a:srgbClr val="7F7F7F"/>
                </a:solidFill>
              </a:defRPr>
            </a:lvl2pPr>
            <a:lvl3pPr marL="228600" indent="914400">
              <a:buClrTx/>
              <a:buSzTx/>
              <a:buFontTx/>
              <a:buNone/>
              <a:defRPr sz="1600">
                <a:solidFill>
                  <a:srgbClr val="7F7F7F"/>
                </a:solidFill>
              </a:defRPr>
            </a:lvl3pPr>
            <a:lvl4pPr marL="228600" indent="1371600">
              <a:buClrTx/>
              <a:buSzTx/>
              <a:buFontTx/>
              <a:buNone/>
              <a:defRPr sz="1600">
                <a:solidFill>
                  <a:srgbClr val="7F7F7F"/>
                </a:solidFill>
              </a:defRPr>
            </a:lvl4pPr>
            <a:lvl5pPr marL="228600" indent="1828800">
              <a:buClrTx/>
              <a:buSzTx/>
              <a:buFontTx/>
              <a:buNone/>
              <a:defRPr sz="1600">
                <a:solidFill>
                  <a:srgbClr val="7F7F7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;p1" descr="Google Shape;10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  <a:defRPr sz="2400"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g lodret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F7F7F"/>
              </a:buClr>
              <a:defRPr>
                <a:solidFill>
                  <a:srgbClr val="7F7F7F"/>
                </a:solidFill>
              </a:defRPr>
            </a:lvl1pPr>
            <a:lvl2pPr>
              <a:buClr>
                <a:srgbClr val="7F7F7F"/>
              </a:buClr>
              <a:defRPr>
                <a:solidFill>
                  <a:srgbClr val="7F7F7F"/>
                </a:solidFill>
              </a:defRPr>
            </a:lvl2pPr>
            <a:lvl3pPr>
              <a:buClr>
                <a:srgbClr val="7F7F7F"/>
              </a:buClr>
              <a:defRPr>
                <a:solidFill>
                  <a:srgbClr val="7F7F7F"/>
                </a:solidFill>
              </a:defRPr>
            </a:lvl3pPr>
            <a:lvl4pPr>
              <a:buClr>
                <a:srgbClr val="7F7F7F"/>
              </a:buClr>
              <a:defRPr>
                <a:solidFill>
                  <a:srgbClr val="7F7F7F"/>
                </a:solidFill>
              </a:defRPr>
            </a:lvl4pPr>
            <a:lvl5pPr>
              <a:buClr>
                <a:srgbClr val="7F7F7F"/>
              </a:buClr>
              <a:defRPr>
                <a:solidFill>
                  <a:srgbClr val="7F7F7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dret titel og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2" y="1956593"/>
            <a:ext cx="5811838" cy="26289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7"/>
            <a:ext cx="5811838" cy="7734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F7F7F"/>
              </a:buClr>
              <a:defRPr>
                <a:solidFill>
                  <a:srgbClr val="7F7F7F"/>
                </a:solidFill>
              </a:defRPr>
            </a:lvl1pPr>
            <a:lvl2pPr>
              <a:buClr>
                <a:srgbClr val="7F7F7F"/>
              </a:buClr>
              <a:defRPr>
                <a:solidFill>
                  <a:srgbClr val="7F7F7F"/>
                </a:solidFill>
              </a:defRPr>
            </a:lvl2pPr>
            <a:lvl3pPr>
              <a:buClr>
                <a:srgbClr val="7F7F7F"/>
              </a:buClr>
              <a:defRPr>
                <a:solidFill>
                  <a:srgbClr val="7F7F7F"/>
                </a:solidFill>
              </a:defRPr>
            </a:lvl3pPr>
            <a:lvl4pPr>
              <a:buClr>
                <a:srgbClr val="7F7F7F"/>
              </a:buClr>
              <a:defRPr>
                <a:solidFill>
                  <a:srgbClr val="7F7F7F"/>
                </a:solidFill>
              </a:defRPr>
            </a:lvl4pPr>
            <a:lvl5pPr>
              <a:buClr>
                <a:srgbClr val="7F7F7F"/>
              </a:buClr>
              <a:defRPr>
                <a:solidFill>
                  <a:srgbClr val="7F7F7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ster 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Google Shape;162;p25"/>
          <p:cNvSpPr txBox="1"/>
          <p:nvPr/>
        </p:nvSpPr>
        <p:spPr>
          <a:xfrm>
            <a:off x="3942450" y="6256370"/>
            <a:ext cx="4313504" cy="42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SubReader</a:t>
            </a:r>
          </a:p>
          <a:p>
            <a:pPr algn="ctr">
              <a:defRPr sz="10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© 2016 MÖTRIK IvS. Alle rettigheder forbeholdt. </a:t>
            </a:r>
          </a:p>
        </p:txBody>
      </p:sp>
      <p:sp>
        <p:nvSpPr>
          <p:cNvPr id="239" name="Google Shape;163;p25"/>
          <p:cNvSpPr/>
          <p:nvPr/>
        </p:nvSpPr>
        <p:spPr>
          <a:xfrm>
            <a:off x="11512877" y="236685"/>
            <a:ext cx="479633" cy="47950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9013" y="303536"/>
            <a:ext cx="301869" cy="307301"/>
          </a:xfrm>
          <a:prstGeom prst="rect">
            <a:avLst/>
          </a:prstGeom>
        </p:spPr>
        <p:txBody>
          <a:bodyPr anchor="t"/>
          <a:lstStyle>
            <a:lvl1pPr algn="ctr">
              <a:defRPr sz="1400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under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 Text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5" cy="2321720"/>
          </a:xfrm>
          <a:prstGeom prst="rect">
            <a:avLst/>
          </a:prstGeom>
        </p:spPr>
        <p:txBody>
          <a:bodyPr lIns="71436" tIns="71436" rIns="71436" bIns="71436" anchor="b">
            <a:normAutofit/>
          </a:bodyPr>
          <a:lstStyle>
            <a:lvl1pPr defTabSz="410766">
              <a:defRPr>
                <a:solidFill>
                  <a:srgbClr val="59595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8" y="3536155"/>
            <a:ext cx="7358065" cy="794744"/>
          </a:xfrm>
          <a:prstGeom prst="rect">
            <a:avLst/>
          </a:prstGeom>
        </p:spPr>
        <p:txBody>
          <a:bodyPr lIns="71436" tIns="71436" rIns="71436" bIns="71436">
            <a:normAutofit/>
          </a:bodyPr>
          <a:lstStyle>
            <a:lvl1pPr marL="0" indent="0" defTabSz="410766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7F7F7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defTabSz="410766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7F7F7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defTabSz="410766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7F7F7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defTabSz="410766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7F7F7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defTabSz="410766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7F7F7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0121" y="6468270"/>
            <a:ext cx="325044" cy="320675"/>
          </a:xfrm>
          <a:prstGeom prst="rect">
            <a:avLst/>
          </a:prstGeom>
        </p:spPr>
        <p:txBody>
          <a:bodyPr lIns="71436" tIns="71436" rIns="71436" bIns="71436"/>
          <a:lstStyle>
            <a:lvl1pPr defTabSz="410766">
              <a:defRPr>
                <a:solidFill>
                  <a:srgbClr val="7F7F7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6340" y="6540500"/>
            <a:ext cx="232970" cy="236880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 defTabSz="45720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a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3" name="Title Text"/>
          <p:cNvSpPr txBox="1">
            <a:spLocks noGrp="1"/>
          </p:cNvSpPr>
          <p:nvPr>
            <p:ph type="title"/>
          </p:nvPr>
        </p:nvSpPr>
        <p:spPr>
          <a:xfrm>
            <a:off x="838200" y="-33281"/>
            <a:ext cx="9982489" cy="1325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74" name="Rak 6"/>
          <p:cNvSpPr/>
          <p:nvPr/>
        </p:nvSpPr>
        <p:spPr>
          <a:xfrm>
            <a:off x="803275" y="1106369"/>
            <a:ext cx="10585450" cy="1"/>
          </a:xfrm>
          <a:prstGeom prst="line">
            <a:avLst/>
          </a:prstGeom>
          <a:ln w="6350">
            <a:solidFill>
              <a:srgbClr val="4C80C8"/>
            </a:solidFill>
            <a:miter/>
          </a:ln>
        </p:spPr>
        <p:txBody>
          <a:bodyPr lIns="45719" rIns="45719"/>
          <a:lstStyle/>
          <a:p>
            <a:pPr>
              <a:defRPr sz="1800"/>
            </a:pPr>
            <a:endParaRPr/>
          </a:p>
        </p:txBody>
      </p:sp>
      <p:pic>
        <p:nvPicPr>
          <p:cNvPr id="27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632" y="365124"/>
            <a:ext cx="1980346" cy="528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E18FE2-A101-2642-92CF-C8C614DEC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80836A-E2FE-AD4E-AD7D-F02A70F82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BB43EDE-7BC9-C643-89A9-AD448171F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D090-CA29-514E-9610-7039D1C4BA79}" type="datetime1">
              <a:rPr lang="sv-SE" smtClean="0"/>
              <a:t>2023-02-11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1EA1165-2662-A743-8B72-1CB07228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049DE9F-9564-9D40-8B96-390014A4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87D1F-8A52-0A46-8810-6DA463FE88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4378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0;p1" descr="Google Shape;10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10;p1" descr="Google Shape;10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10;p1" descr="Google Shape;10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Google Shape;41;p6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10;p1" descr="Google Shape;10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Google Shape;48;p7"/>
          <p:cNvSpPr txBox="1">
            <a:spLocks noGrp="1"/>
          </p:cNvSpPr>
          <p:nvPr>
            <p:ph type="body" sz="half" idx="21"/>
          </p:nvPr>
        </p:nvSpPr>
        <p:spPr>
          <a:xfrm>
            <a:off x="839788" y="2505075"/>
            <a:ext cx="5157788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64" name="Google Shape;49;p7"/>
          <p:cNvSpPr txBox="1">
            <a:spLocks noGrp="1"/>
          </p:cNvSpPr>
          <p:nvPr>
            <p:ph type="body" sz="quarter" idx="22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5" name="Google Shape;50;p7"/>
          <p:cNvSpPr txBox="1">
            <a:spLocks noGrp="1"/>
          </p:cNvSpPr>
          <p:nvPr>
            <p:ph type="body" sz="half" idx="23"/>
          </p:nvPr>
        </p:nvSpPr>
        <p:spPr>
          <a:xfrm>
            <a:off x="6172201" y="2505075"/>
            <a:ext cx="5183189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10;p1" descr="Google Shape;10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10;p1" descr="Google Shape;10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>
            <a:normAutofit/>
          </a:bodyPr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Google Shape;62;p9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10;p1" descr="Google Shape;10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5" name="Google Shape;68;p10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BF0CB"/>
            </a:gs>
            <a:gs pos="100000">
              <a:srgbClr val="5BCA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1" descr="Google Shape;10;p1"/>
          <p:cNvPicPr>
            <a:picLocks noChangeAspect="1"/>
          </p:cNvPicPr>
          <p:nvPr/>
        </p:nvPicPr>
        <p:blipFill>
          <a:blip r:embed="rId28">
            <a:alphaModFix amt="20000"/>
          </a:blip>
          <a:stretch>
            <a:fillRect/>
          </a:stretch>
        </p:blipFill>
        <p:spPr>
          <a:xfrm>
            <a:off x="4895850" y="-2886076"/>
            <a:ext cx="9963151" cy="99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84" y="6404314"/>
            <a:ext cx="273616" cy="2692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4" r:id="rId24"/>
    <p:sldLayoutId id="2147483675" r:id="rId25"/>
    <p:sldLayoutId id="2147483676" r:id="rId2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1pPr>
      <a:lvl2pPr marL="9779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2pPr>
      <a:lvl3pPr marL="1513839" marR="0" indent="-4978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Lato"/>
          <a:ea typeface="Lato"/>
          <a:cs typeface="Lato"/>
          <a:sym typeface="La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image" Target="../media/image25.png"/><Relationship Id="rId5" Type="http://schemas.openxmlformats.org/officeDocument/2006/relationships/image" Target="../media/image40.png"/><Relationship Id="rId10" Type="http://schemas.openxmlformats.org/officeDocument/2006/relationships/image" Target="../media/image24.png"/><Relationship Id="rId4" Type="http://schemas.openxmlformats.org/officeDocument/2006/relationships/image" Target="../media/image39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4.png"/><Relationship Id="rId7" Type="http://schemas.openxmlformats.org/officeDocument/2006/relationships/image" Target="../media/image49.png"/><Relationship Id="rId12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jpe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2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F2A004-11B8-4A44-9500-5B8D3D0F5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4758" y="-16120"/>
            <a:ext cx="9879754" cy="882262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721F23C-4486-413F-9ED2-C7FC6A137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45" y="2462810"/>
            <a:ext cx="7237379" cy="1932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6F6F4B-DDDD-493B-B43B-1E3AC032A8BC}"/>
              </a:ext>
            </a:extLst>
          </p:cNvPr>
          <p:cNvSpPr txBox="1"/>
          <p:nvPr/>
        </p:nvSpPr>
        <p:spPr>
          <a:xfrm>
            <a:off x="6151187" y="3871092"/>
            <a:ext cx="56188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movies accessible</a:t>
            </a:r>
            <a:endParaRPr lang="aa-ET" sz="3400" b="1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80404-BF4F-4188-9E87-8FE6C769703E}"/>
              </a:ext>
            </a:extLst>
          </p:cNvPr>
          <p:cNvSpPr txBox="1"/>
          <p:nvPr/>
        </p:nvSpPr>
        <p:spPr>
          <a:xfrm>
            <a:off x="6456434" y="6278439"/>
            <a:ext cx="5521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BEVICA SCHOLARSHIP PROGRAMME 2023 </a:t>
            </a:r>
            <a:endParaRPr lang="aa-ET" sz="1600" b="1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56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9C993-4F91-4F11-A4A2-43512CEB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Euclid Circular A Medium Italic" panose="020B0604000000000000" pitchFamily="34" charset="0"/>
              </a:rPr>
              <a:t>From MVP to Company</a:t>
            </a:r>
            <a:endParaRPr lang="aa-ET" dirty="0">
              <a:solidFill>
                <a:schemeClr val="tx1"/>
              </a:solidFill>
              <a:latin typeface="Euclid Circular A Medium Italic" panose="020B0604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B5A7A-8A27-0A65-522D-D683F32A2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20" y="2250440"/>
            <a:ext cx="5296359" cy="39703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8E7A0D-631D-91CD-B802-58F976707D21}"/>
              </a:ext>
            </a:extLst>
          </p:cNvPr>
          <p:cNvSpPr/>
          <p:nvPr/>
        </p:nvSpPr>
        <p:spPr>
          <a:xfrm>
            <a:off x="8016240" y="2594782"/>
            <a:ext cx="1280160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D85BE-83EA-A6DF-2E46-99E613FE8BCC}"/>
              </a:ext>
            </a:extLst>
          </p:cNvPr>
          <p:cNvSpPr/>
          <p:nvPr/>
        </p:nvSpPr>
        <p:spPr>
          <a:xfrm>
            <a:off x="8234680" y="2747182"/>
            <a:ext cx="1214120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EA68F7-7DA8-10E2-E9FA-E544A00C2FBD}"/>
              </a:ext>
            </a:extLst>
          </p:cNvPr>
          <p:cNvSpPr/>
          <p:nvPr/>
        </p:nvSpPr>
        <p:spPr>
          <a:xfrm>
            <a:off x="8413230" y="2772582"/>
            <a:ext cx="1214120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A7D355-E4E7-CE49-E09B-4250A4736470}"/>
              </a:ext>
            </a:extLst>
          </p:cNvPr>
          <p:cNvSpPr txBox="1"/>
          <p:nvPr/>
        </p:nvSpPr>
        <p:spPr>
          <a:xfrm>
            <a:off x="4163221" y="1417419"/>
            <a:ext cx="385301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Euclid Circular A Light Italic" panose="020B0304000000000000" pitchFamily="34" charset="0"/>
              </a:rPr>
              <a:t>Iterate, iterate, and iterate…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uclid Circular A Light Italic" panose="020B0304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9397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midlertidig-kontor.jpg" descr="midlertidig-kon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1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113F-F3C5-A10D-4959-5F488A1F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FDD97-CDF0-647C-ED36-7121076AD66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sitting on a couch&#10;&#10;Description automatically generated">
            <a:extLst>
              <a:ext uri="{FF2B5EF4-FFF2-40B4-BE49-F238E27FC236}">
                <a16:creationId xmlns:a16="http://schemas.microsoft.com/office/drawing/2014/main" id="{BC09C894-F7AD-A063-BF71-19ED4C471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363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93;p6" descr="Google Shape;93;p6"/>
          <p:cNvPicPr>
            <a:picLocks noChangeAspect="1"/>
          </p:cNvPicPr>
          <p:nvPr/>
        </p:nvPicPr>
        <p:blipFill>
          <a:blip r:embed="rId2"/>
          <a:srcRect l="17690" r="49009"/>
          <a:stretch>
            <a:fillRect/>
          </a:stretch>
        </p:blipFill>
        <p:spPr>
          <a:xfrm>
            <a:off x="297" y="-3393"/>
            <a:ext cx="4063939" cy="6864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Google Shape;94;p6" descr="Google Shape;94;p6"/>
          <p:cNvPicPr>
            <a:picLocks noChangeAspect="1"/>
          </p:cNvPicPr>
          <p:nvPr/>
        </p:nvPicPr>
        <p:blipFill>
          <a:blip r:embed="rId3"/>
          <a:srcRect l="36003" r="30636"/>
          <a:stretch>
            <a:fillRect/>
          </a:stretch>
        </p:blipFill>
        <p:spPr>
          <a:xfrm>
            <a:off x="4062412" y="0"/>
            <a:ext cx="4067160" cy="6857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Google Shape;95;p6" descr="Google Shape;95;p6"/>
          <p:cNvPicPr>
            <a:picLocks noChangeAspect="1"/>
          </p:cNvPicPr>
          <p:nvPr/>
        </p:nvPicPr>
        <p:blipFill>
          <a:blip r:embed="rId4"/>
          <a:srcRect l="16976" r="49686"/>
          <a:stretch>
            <a:fillRect/>
          </a:stretch>
        </p:blipFill>
        <p:spPr>
          <a:xfrm>
            <a:off x="8127702" y="0"/>
            <a:ext cx="406444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Google Shape;96;p6"/>
          <p:cNvSpPr/>
          <p:nvPr/>
        </p:nvSpPr>
        <p:spPr>
          <a:xfrm>
            <a:off x="297" y="5311188"/>
            <a:ext cx="12191406" cy="155587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57200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92" name="Google Shape;97;p6" descr="Google Shape;97;p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97" y="6086326"/>
            <a:ext cx="3733801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Google Shape;98;p6" descr="Google Shape;98;p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650" y="6086326"/>
            <a:ext cx="3568700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790" y="6086326"/>
            <a:ext cx="2836221" cy="64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9" y="0"/>
            <a:ext cx="1306285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4F9377-C277-904C-98FE-C5264BD0D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11" y="2580393"/>
            <a:ext cx="9747376" cy="169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107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887B9A9-43D6-4FA1-A2DF-57FA26E9258A}"/>
              </a:ext>
            </a:extLst>
          </p:cNvPr>
          <p:cNvGrpSpPr/>
          <p:nvPr/>
        </p:nvGrpSpPr>
        <p:grpSpPr>
          <a:xfrm>
            <a:off x="9254445" y="1041244"/>
            <a:ext cx="3716020" cy="5206844"/>
            <a:chOff x="8993866" y="1515939"/>
            <a:chExt cx="3075386" cy="4227986"/>
          </a:xfrm>
        </p:grpSpPr>
        <p:sp>
          <p:nvSpPr>
            <p:cNvPr id="5" name="Freeform 63">
              <a:extLst>
                <a:ext uri="{FF2B5EF4-FFF2-40B4-BE49-F238E27FC236}">
                  <a16:creationId xmlns:a16="http://schemas.microsoft.com/office/drawing/2014/main" id="{8D8CD224-EBCC-4D17-8E46-581D53A7E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2477" y="4992716"/>
              <a:ext cx="654385" cy="751209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4393C3"/>
                </a:solidFill>
                <a:latin typeface="Lato Light"/>
              </a:endParaRPr>
            </a:p>
          </p:txBody>
        </p:sp>
        <p:sp>
          <p:nvSpPr>
            <p:cNvPr id="6" name="Freeform 92">
              <a:extLst>
                <a:ext uri="{FF2B5EF4-FFF2-40B4-BE49-F238E27FC236}">
                  <a16:creationId xmlns:a16="http://schemas.microsoft.com/office/drawing/2014/main" id="{850B1547-B28E-4264-B0C9-A071E7D2E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91187" y="2130761"/>
              <a:ext cx="1306537" cy="3442138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solidFill>
              <a:srgbClr val="6EA6F7"/>
            </a:solidFill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" name="Freeform 96">
              <a:extLst>
                <a:ext uri="{FF2B5EF4-FFF2-40B4-BE49-F238E27FC236}">
                  <a16:creationId xmlns:a16="http://schemas.microsoft.com/office/drawing/2014/main" id="{CC84001E-82CB-4D9D-98C6-D520C4F8D4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3866" y="1515939"/>
              <a:ext cx="2492469" cy="3413996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rgbClr val="4472C4"/>
            </a:solidFill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" name="Freeform 223">
              <a:extLst>
                <a:ext uri="{FF2B5EF4-FFF2-40B4-BE49-F238E27FC236}">
                  <a16:creationId xmlns:a16="http://schemas.microsoft.com/office/drawing/2014/main" id="{7BC0A494-EE2F-4A40-ACBA-CD265A89FB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01911" y="1775722"/>
              <a:ext cx="1467341" cy="2597841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solidFill>
              <a:srgbClr val="1B365C"/>
            </a:solidFill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7CAA7C-E4F5-42F8-8220-32A3253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D87D1F-8A52-0A46-8810-6DA463FE8809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D9C993-4F91-4F11-A4A2-43512CEB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Euclid Circular A Medium Italic" panose="020B0604000000000000" pitchFamily="34" charset="0"/>
              </a:rPr>
              <a:t>SubReader Cinema</a:t>
            </a:r>
            <a:endParaRPr lang="aa-ET" dirty="0">
              <a:solidFill>
                <a:schemeClr val="tx1"/>
              </a:solidFill>
              <a:latin typeface="Euclid Circular A Medium Italic" panose="020B0604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29E7F9-5807-4228-8C36-61C86CD092CE}"/>
              </a:ext>
            </a:extLst>
          </p:cNvPr>
          <p:cNvGrpSpPr/>
          <p:nvPr/>
        </p:nvGrpSpPr>
        <p:grpSpPr>
          <a:xfrm>
            <a:off x="8381472" y="5322721"/>
            <a:ext cx="1529491" cy="762272"/>
            <a:chOff x="5786078" y="2714107"/>
            <a:chExt cx="1198970" cy="5975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03724D1-F2C2-416F-8C13-F8646886D6F0}"/>
                </a:ext>
              </a:extLst>
            </p:cNvPr>
            <p:cNvSpPr/>
            <p:nvPr/>
          </p:nvSpPr>
          <p:spPr>
            <a:xfrm>
              <a:off x="5786078" y="2844504"/>
              <a:ext cx="1198970" cy="46714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94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75+ Cinemas</a:t>
              </a:r>
              <a:endParaRPr lang="aa-ET" sz="1100" dirty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80B8DCF4-06AA-425D-9748-1BAD318B3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5166" y="2714107"/>
              <a:ext cx="260793" cy="26079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165030-EFC6-4B85-9896-E502F99F3D72}"/>
              </a:ext>
            </a:extLst>
          </p:cNvPr>
          <p:cNvGrpSpPr/>
          <p:nvPr/>
        </p:nvGrpSpPr>
        <p:grpSpPr>
          <a:xfrm>
            <a:off x="8364175" y="3869077"/>
            <a:ext cx="1529491" cy="762271"/>
            <a:chOff x="8821766" y="3501752"/>
            <a:chExt cx="1529491" cy="76227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901FD4C-6F42-4C49-9989-9F7A86BA37BE}"/>
                </a:ext>
              </a:extLst>
            </p:cNvPr>
            <p:cNvSpPr/>
            <p:nvPr/>
          </p:nvSpPr>
          <p:spPr>
            <a:xfrm>
              <a:off x="8821766" y="3668095"/>
              <a:ext cx="1529491" cy="5959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94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 cinema</a:t>
              </a:r>
              <a:endParaRPr lang="aa-ET" sz="1100" dirty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25" name="Picture 24" descr="Logo, icon&#10;&#10;Description automatically generated">
              <a:extLst>
                <a:ext uri="{FF2B5EF4-FFF2-40B4-BE49-F238E27FC236}">
                  <a16:creationId xmlns:a16="http://schemas.microsoft.com/office/drawing/2014/main" id="{63AB3368-127B-4579-B6E1-F59F0159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0168" y="3501752"/>
              <a:ext cx="332686" cy="33268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52681F-8D95-45F9-95C1-E10465BDAF92}"/>
              </a:ext>
            </a:extLst>
          </p:cNvPr>
          <p:cNvGrpSpPr/>
          <p:nvPr/>
        </p:nvGrpSpPr>
        <p:grpSpPr>
          <a:xfrm>
            <a:off x="10432716" y="2708600"/>
            <a:ext cx="1529491" cy="762271"/>
            <a:chOff x="10503657" y="2508809"/>
            <a:chExt cx="1529491" cy="76227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49A1D7F-E771-4432-BC3F-A8B4B72080A2}"/>
                </a:ext>
              </a:extLst>
            </p:cNvPr>
            <p:cNvSpPr/>
            <p:nvPr/>
          </p:nvSpPr>
          <p:spPr>
            <a:xfrm>
              <a:off x="10503657" y="2675152"/>
              <a:ext cx="1529491" cy="5959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94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25 </a:t>
              </a:r>
              <a:r>
                <a:rPr lang="en-US" b="1" dirty="0">
                  <a:solidFill>
                    <a:schemeClr val="accent3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Cinemas</a:t>
              </a:r>
              <a:endParaRPr lang="aa-ET" sz="1100" dirty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31" name="Picture 30" descr="Logo&#10;&#10;Description automatically generated">
              <a:extLst>
                <a:ext uri="{FF2B5EF4-FFF2-40B4-BE49-F238E27FC236}">
                  <a16:creationId xmlns:a16="http://schemas.microsoft.com/office/drawing/2014/main" id="{9848AFB1-FDCD-424D-B609-2F63F76E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02059" y="2508809"/>
              <a:ext cx="332686" cy="332686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DB56350-B6A8-4183-863E-A002989BEE9B}"/>
              </a:ext>
            </a:extLst>
          </p:cNvPr>
          <p:cNvCxnSpPr>
            <a:cxnSpLocks/>
          </p:cNvCxnSpPr>
          <p:nvPr/>
        </p:nvCxnSpPr>
        <p:spPr>
          <a:xfrm>
            <a:off x="838200" y="5353547"/>
            <a:ext cx="7243916" cy="1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6FE2CEF-E36A-476D-A28F-E73E9E3CA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528" y="3942246"/>
            <a:ext cx="1502610" cy="112450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BFC78BA-1391-4A48-8BD8-9D9D2C54D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5183" y="3786862"/>
            <a:ext cx="1699496" cy="1356052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B491F1DE-D558-4DBF-A79C-B92FCF592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280" y="3718644"/>
            <a:ext cx="1817251" cy="1436169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CEFCDC-588E-482C-98B6-B7019D868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8183" y="5799600"/>
            <a:ext cx="903955" cy="486745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0FAC1933-2C29-463B-B1ED-61D402A90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9152" y="5614286"/>
            <a:ext cx="777611" cy="777611"/>
          </a:xfrm>
          <a:prstGeom prst="rect">
            <a:avLst/>
          </a:prstGeom>
        </p:spPr>
      </p:pic>
      <p:pic>
        <p:nvPicPr>
          <p:cNvPr id="27" name="Picture 26" descr="Text, logo, company name&#10;&#10;Description automatically generated">
            <a:extLst>
              <a:ext uri="{FF2B5EF4-FFF2-40B4-BE49-F238E27FC236}">
                <a16:creationId xmlns:a16="http://schemas.microsoft.com/office/drawing/2014/main" id="{34241645-F692-4ED8-9794-46F5620595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778" y="5651868"/>
            <a:ext cx="1371004" cy="59087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ED8A0460-A84C-409F-890F-1437F8DDD5B6}"/>
              </a:ext>
            </a:extLst>
          </p:cNvPr>
          <p:cNvGrpSpPr/>
          <p:nvPr/>
        </p:nvGrpSpPr>
        <p:grpSpPr>
          <a:xfrm>
            <a:off x="888927" y="1467725"/>
            <a:ext cx="4808186" cy="400110"/>
            <a:chOff x="6113489" y="1186838"/>
            <a:chExt cx="4808186" cy="40011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33F3A5-B64E-4B1B-92EA-D2A98520952A}"/>
                </a:ext>
              </a:extLst>
            </p:cNvPr>
            <p:cNvSpPr txBox="1"/>
            <p:nvPr/>
          </p:nvSpPr>
          <p:spPr>
            <a:xfrm>
              <a:off x="6538744" y="1186838"/>
              <a:ext cx="43829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Lato" panose="020F0502020204030203"/>
                </a:rPr>
                <a:t>For everyone with reading disabilities</a:t>
              </a:r>
            </a:p>
          </p:txBody>
        </p:sp>
        <p:pic>
          <p:nvPicPr>
            <p:cNvPr id="35" name="Picture 34" descr="A picture containing text, outdoor, sign, dishware&#10;&#10;Description automatically generated">
              <a:extLst>
                <a:ext uri="{FF2B5EF4-FFF2-40B4-BE49-F238E27FC236}">
                  <a16:creationId xmlns:a16="http://schemas.microsoft.com/office/drawing/2014/main" id="{8A3175BB-D074-4196-B20F-73860646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13489" y="1208839"/>
              <a:ext cx="365514" cy="36551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7A23C7A-962F-4C73-ABD8-99469689CD86}"/>
              </a:ext>
            </a:extLst>
          </p:cNvPr>
          <p:cNvGrpSpPr/>
          <p:nvPr/>
        </p:nvGrpSpPr>
        <p:grpSpPr>
          <a:xfrm>
            <a:off x="875303" y="2671458"/>
            <a:ext cx="3698105" cy="400110"/>
            <a:chOff x="6099865" y="2310354"/>
            <a:chExt cx="3698105" cy="40011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0DA35FE-BE83-409D-9993-B3ADAC67266E}"/>
                </a:ext>
              </a:extLst>
            </p:cNvPr>
            <p:cNvSpPr txBox="1"/>
            <p:nvPr/>
          </p:nvSpPr>
          <p:spPr>
            <a:xfrm>
              <a:off x="6538744" y="2310354"/>
              <a:ext cx="32592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Lato" panose="020F0502020204030203"/>
                </a:rPr>
                <a:t>Automatic synchronization 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78E4F88-B9AC-4C69-8ABF-704EFC50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9865" y="2317270"/>
              <a:ext cx="392762" cy="39276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4FF6ED6-8BB9-4441-964D-4A6C924DE575}"/>
              </a:ext>
            </a:extLst>
          </p:cNvPr>
          <p:cNvGrpSpPr/>
          <p:nvPr/>
        </p:nvGrpSpPr>
        <p:grpSpPr>
          <a:xfrm>
            <a:off x="875303" y="3273324"/>
            <a:ext cx="4664716" cy="414255"/>
            <a:chOff x="6099865" y="2992437"/>
            <a:chExt cx="4664716" cy="41425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86F19A-9BC7-4567-8274-C52FB7BF5366}"/>
                </a:ext>
              </a:extLst>
            </p:cNvPr>
            <p:cNvSpPr txBox="1"/>
            <p:nvPr/>
          </p:nvSpPr>
          <p:spPr>
            <a:xfrm>
              <a:off x="6538744" y="3006582"/>
              <a:ext cx="42258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Lato" panose="020F0502020204030203"/>
                </a:rPr>
                <a:t>Free to use in all supported cinemas</a:t>
              </a:r>
            </a:p>
          </p:txBody>
        </p:sp>
        <p:pic>
          <p:nvPicPr>
            <p:cNvPr id="47" name="Picture 4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E9788C5-7E07-4B53-A16F-DF3B725E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99865" y="2992437"/>
              <a:ext cx="392763" cy="392763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EF8D99D-8D0B-4BC2-B690-745E12552AB1}"/>
              </a:ext>
            </a:extLst>
          </p:cNvPr>
          <p:cNvGrpSpPr/>
          <p:nvPr/>
        </p:nvGrpSpPr>
        <p:grpSpPr>
          <a:xfrm>
            <a:off x="871629" y="2069591"/>
            <a:ext cx="4160237" cy="400111"/>
            <a:chOff x="6096191" y="1753902"/>
            <a:chExt cx="4160237" cy="40011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FEE2578-8D0E-4891-B852-C28E50D80701}"/>
                </a:ext>
              </a:extLst>
            </p:cNvPr>
            <p:cNvSpPr txBox="1"/>
            <p:nvPr/>
          </p:nvSpPr>
          <p:spPr>
            <a:xfrm>
              <a:off x="6538744" y="1753902"/>
              <a:ext cx="37176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Lato" panose="020F0502020204030203"/>
                </a:rPr>
                <a:t>Works with all subtitled movies</a:t>
              </a:r>
            </a:p>
          </p:txBody>
        </p:sp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491E7E29-28DE-4259-970D-4EDCAF21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96191" y="1753902"/>
              <a:ext cx="400111" cy="400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210447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1" y="0"/>
            <a:ext cx="12200031" cy="8139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BB3E49-F945-7A4E-BEE1-7969BEB42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013" y="2496009"/>
            <a:ext cx="7431942" cy="169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4345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4A837B-2932-4B33-8CBA-382C211E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D87D1F-8A52-0A46-8810-6DA463FE8809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4110BB-7F21-4174-B0A8-095F95F5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Euclid Circular A Medium Italic" panose="020B0604000000000000" pitchFamily="34" charset="0"/>
              </a:rPr>
              <a:t>SubReader Plus</a:t>
            </a:r>
            <a:endParaRPr lang="aa-ET" dirty="0">
              <a:solidFill>
                <a:schemeClr val="tx1"/>
              </a:solidFill>
              <a:latin typeface="Euclid Circular A Medium Italic" panose="020B0604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A73268-6FEB-467B-B1B3-68A0D9DBDB33}"/>
              </a:ext>
            </a:extLst>
          </p:cNvPr>
          <p:cNvCxnSpPr>
            <a:cxnSpLocks/>
          </p:cNvCxnSpPr>
          <p:nvPr/>
        </p:nvCxnSpPr>
        <p:spPr>
          <a:xfrm>
            <a:off x="838200" y="5417495"/>
            <a:ext cx="9779579" cy="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AABAA0E9-8B24-49F1-A438-ACE55810D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918" y="5886865"/>
            <a:ext cx="1435872" cy="38841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F86BA17-AD53-42DA-BA81-6683A44D9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96" y="5850211"/>
            <a:ext cx="1893058" cy="46172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517D471-7BFE-4245-98C2-C0A1312D5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670" y="5492357"/>
            <a:ext cx="1766146" cy="1177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2808F4E-C067-4D47-968F-92B274D1C0E7}"/>
              </a:ext>
            </a:extLst>
          </p:cNvPr>
          <p:cNvGrpSpPr/>
          <p:nvPr/>
        </p:nvGrpSpPr>
        <p:grpSpPr>
          <a:xfrm>
            <a:off x="5664678" y="1641743"/>
            <a:ext cx="3886459" cy="400110"/>
            <a:chOff x="6113489" y="1186838"/>
            <a:chExt cx="3886459" cy="40011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F2EE15-D0CC-42D7-ADF0-0B9B26C50C2B}"/>
                </a:ext>
              </a:extLst>
            </p:cNvPr>
            <p:cNvSpPr txBox="1"/>
            <p:nvPr/>
          </p:nvSpPr>
          <p:spPr>
            <a:xfrm>
              <a:off x="6538744" y="1186838"/>
              <a:ext cx="3461204" cy="40011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Euclid Circular A Regular Ita" panose="020B0504000000000000" pitchFamily="34" charset="77"/>
                </a:rPr>
                <a:t>Automatic synchronization</a:t>
              </a:r>
              <a:endParaRPr lang="en-US" sz="2000" dirty="0">
                <a:solidFill>
                  <a:schemeClr val="tx1"/>
                </a:solidFill>
                <a:latin typeface="Euclid Circular A Regular Ita" panose="020B0504000000000000" pitchFamily="34" charset="77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2F034D-F0D9-4107-910A-F1472C653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113489" y="1208839"/>
              <a:ext cx="365514" cy="365514"/>
            </a:xfrm>
            <a:prstGeom prst="rect">
              <a:avLst/>
            </a:prstGeom>
          </p:spPr>
        </p:pic>
      </p:grpSp>
      <p:pic>
        <p:nvPicPr>
          <p:cNvPr id="22" name="iPhone mini - Light.png" descr="iPhone mini - Light.png">
            <a:extLst>
              <a:ext uri="{FF2B5EF4-FFF2-40B4-BE49-F238E27FC236}">
                <a16:creationId xmlns:a16="http://schemas.microsoft.com/office/drawing/2014/main" id="{737568E8-E657-443E-AA95-81B29D6C5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769" y="1227946"/>
            <a:ext cx="2258658" cy="42538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AE044B5-CBC1-4700-8DDC-685FD3B01B01}"/>
              </a:ext>
            </a:extLst>
          </p:cNvPr>
          <p:cNvGrpSpPr/>
          <p:nvPr/>
        </p:nvGrpSpPr>
        <p:grpSpPr>
          <a:xfrm>
            <a:off x="5664678" y="2400747"/>
            <a:ext cx="3820736" cy="400110"/>
            <a:chOff x="6113489" y="1186838"/>
            <a:chExt cx="3820736" cy="40011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80510C-EBA1-40CF-9991-9E4E949FACA0}"/>
                </a:ext>
              </a:extLst>
            </p:cNvPr>
            <p:cNvSpPr txBox="1"/>
            <p:nvPr/>
          </p:nvSpPr>
          <p:spPr>
            <a:xfrm>
              <a:off x="6538744" y="1186838"/>
              <a:ext cx="3395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Euclid Circular A Regular Ita" panose="020B0504000000000000" pitchFamily="34" charset="77"/>
                </a:rPr>
                <a:t>AI OCR support for live-TV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2EFE293-EEDB-4071-82E1-6A4CE0481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113489" y="1208839"/>
              <a:ext cx="365514" cy="36551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F71E9B-E6F8-4F09-8E7E-F5A76CAC38E2}"/>
              </a:ext>
            </a:extLst>
          </p:cNvPr>
          <p:cNvGrpSpPr/>
          <p:nvPr/>
        </p:nvGrpSpPr>
        <p:grpSpPr>
          <a:xfrm>
            <a:off x="5664678" y="3214294"/>
            <a:ext cx="5656174" cy="400110"/>
            <a:chOff x="6113489" y="1186838"/>
            <a:chExt cx="5656174" cy="40011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833CB3-B722-4453-B300-76D2B4D28AF8}"/>
                </a:ext>
              </a:extLst>
            </p:cNvPr>
            <p:cNvSpPr txBox="1"/>
            <p:nvPr/>
          </p:nvSpPr>
          <p:spPr>
            <a:xfrm>
              <a:off x="6538744" y="1186838"/>
              <a:ext cx="5230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Euclid Circular A Regular Ita" panose="020B0504000000000000" pitchFamily="34" charset="77"/>
                </a:rPr>
                <a:t>Supports the whole library on the services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E6B1613-FB2A-4381-8FA6-CC1858E18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113489" y="1208839"/>
              <a:ext cx="365514" cy="36551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78E07F-4C57-496E-B992-02F51343CE11}"/>
              </a:ext>
            </a:extLst>
          </p:cNvPr>
          <p:cNvGrpSpPr/>
          <p:nvPr/>
        </p:nvGrpSpPr>
        <p:grpSpPr>
          <a:xfrm>
            <a:off x="5601278" y="4051739"/>
            <a:ext cx="1855681" cy="734319"/>
            <a:chOff x="5342966" y="4025789"/>
            <a:chExt cx="1855681" cy="73431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CB5AF2B-EED8-43C0-BE38-8BDA5E548189}"/>
                </a:ext>
              </a:extLst>
            </p:cNvPr>
            <p:cNvGrpSpPr/>
            <p:nvPr/>
          </p:nvGrpSpPr>
          <p:grpSpPr>
            <a:xfrm>
              <a:off x="5342966" y="4203928"/>
              <a:ext cx="1855681" cy="556180"/>
              <a:chOff x="5342966" y="4203928"/>
              <a:chExt cx="1855694" cy="55618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48BFDFE-F6EA-4052-B568-1885247DF2E7}"/>
                  </a:ext>
                </a:extLst>
              </p:cNvPr>
              <p:cNvSpPr/>
              <p:nvPr/>
            </p:nvSpPr>
            <p:spPr>
              <a:xfrm>
                <a:off x="5342966" y="4203928"/>
                <a:ext cx="1855694" cy="55618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  <a:alpha val="94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aa-ET" sz="700" dirty="0">
                  <a:solidFill>
                    <a:schemeClr val="tx1"/>
                  </a:solidFill>
                  <a:latin typeface="Euclid Circular B Regular Ita" panose="020B0504000000000000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3A913BB7-6DDA-481E-BBD3-D9E8B05A2E59}"/>
                  </a:ext>
                </a:extLst>
              </p:cNvPr>
              <p:cNvGrpSpPr/>
              <p:nvPr/>
            </p:nvGrpSpPr>
            <p:grpSpPr>
              <a:xfrm>
                <a:off x="5501497" y="4315677"/>
                <a:ext cx="1538633" cy="332686"/>
                <a:chOff x="5519819" y="4315677"/>
                <a:chExt cx="1538633" cy="332686"/>
              </a:xfrm>
            </p:grpSpPr>
            <p:pic>
              <p:nvPicPr>
                <p:cNvPr id="49" name="Picture 48" descr="Icon&#10;&#10;Description automatically generated">
                  <a:extLst>
                    <a:ext uri="{FF2B5EF4-FFF2-40B4-BE49-F238E27FC236}">
                      <a16:creationId xmlns:a16="http://schemas.microsoft.com/office/drawing/2014/main" id="{CC349AE5-D7B9-4561-B510-106ED34387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19819" y="4315677"/>
                  <a:ext cx="332686" cy="332686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50" name="Picture 49" descr="Logo, icon&#10;&#10;Description automatically generated">
                  <a:extLst>
                    <a:ext uri="{FF2B5EF4-FFF2-40B4-BE49-F238E27FC236}">
                      <a16:creationId xmlns:a16="http://schemas.microsoft.com/office/drawing/2014/main" id="{F2B7903A-01CA-4F4D-A739-098CB297D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21802" y="4315677"/>
                  <a:ext cx="332686" cy="332686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51" name="Picture 50" descr="Logo&#10;&#10;Description automatically generated">
                  <a:extLst>
                    <a:ext uri="{FF2B5EF4-FFF2-40B4-BE49-F238E27FC236}">
                      <a16:creationId xmlns:a16="http://schemas.microsoft.com/office/drawing/2014/main" id="{F4A84690-D9D3-48D7-92AD-3CDBC0F690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23785" y="4315677"/>
                  <a:ext cx="332686" cy="332686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52" name="Picture 51" descr="Icon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6150443E-D0A0-435B-9647-94549BB9DD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25766" y="4315677"/>
                  <a:ext cx="332686" cy="332686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D76384-FC96-4E8F-B3C6-59DB766BAF96}"/>
                </a:ext>
              </a:extLst>
            </p:cNvPr>
            <p:cNvSpPr txBox="1"/>
            <p:nvPr/>
          </p:nvSpPr>
          <p:spPr>
            <a:xfrm>
              <a:off x="5726865" y="4025789"/>
              <a:ext cx="10711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Euclid Circular B Bold Italic" panose="020B0504000000000000" pitchFamily="34" charset="0"/>
                </a:rPr>
                <a:t>Offered</a:t>
              </a:r>
              <a:r>
                <a:rPr lang="en-US" sz="1400" b="1" dirty="0">
                  <a:solidFill>
                    <a:schemeClr val="accent3"/>
                  </a:solidFill>
                  <a:latin typeface="Euclid Circular B Bold Italic" panose="020B0504000000000000" pitchFamily="34" charset="0"/>
                </a:rPr>
                <a:t> </a:t>
              </a:r>
              <a:r>
                <a:rPr lang="en-US" b="1" dirty="0">
                  <a:solidFill>
                    <a:schemeClr val="tx1"/>
                  </a:solidFill>
                  <a:latin typeface="Euclid Circular B Bold Italic" panose="020B0504000000000000" pitchFamily="34" charset="0"/>
                </a:rPr>
                <a:t>in</a:t>
              </a:r>
              <a:endParaRPr lang="en-US" sz="1400" b="1" dirty="0">
                <a:solidFill>
                  <a:schemeClr val="tx1"/>
                </a:solidFill>
                <a:latin typeface="Euclid Circular B Bold Italic" panose="020B0504000000000000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419EB1-E9AE-4F33-A494-21E709205877}"/>
              </a:ext>
            </a:extLst>
          </p:cNvPr>
          <p:cNvGrpSpPr/>
          <p:nvPr/>
        </p:nvGrpSpPr>
        <p:grpSpPr>
          <a:xfrm>
            <a:off x="7779027" y="4085481"/>
            <a:ext cx="1936797" cy="700577"/>
            <a:chOff x="7735178" y="4059531"/>
            <a:chExt cx="1936797" cy="700577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CC8DDEEB-F941-4F77-A3F0-A05224846CF6}"/>
                </a:ext>
              </a:extLst>
            </p:cNvPr>
            <p:cNvSpPr/>
            <p:nvPr/>
          </p:nvSpPr>
          <p:spPr>
            <a:xfrm>
              <a:off x="7735178" y="4203928"/>
              <a:ext cx="1936797" cy="5561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94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Euclid Circular B Regular Ita" panose="020B0504000000000000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49 DKK / </a:t>
              </a:r>
              <a:r>
                <a:rPr lang="en-US" sz="1600" dirty="0" err="1">
                  <a:solidFill>
                    <a:schemeClr val="tx1"/>
                  </a:solidFill>
                  <a:latin typeface="Euclid Circular B Regular Ita" panose="020B0504000000000000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mth</a:t>
              </a:r>
              <a:endParaRPr lang="aa-ET" dirty="0">
                <a:solidFill>
                  <a:schemeClr val="tx1"/>
                </a:solidFill>
                <a:latin typeface="Euclid Circular B Regular Ita" panose="020B0504000000000000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C119250-E277-4AF9-AB4E-B6B964618C6D}"/>
                </a:ext>
              </a:extLst>
            </p:cNvPr>
            <p:cNvSpPr txBox="1"/>
            <p:nvPr/>
          </p:nvSpPr>
          <p:spPr>
            <a:xfrm>
              <a:off x="8096679" y="4059531"/>
              <a:ext cx="12602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Euclid Circular B Bold Italic" panose="020B0504000000000000" pitchFamily="34" charset="0"/>
                </a:rPr>
                <a:t>Subscription</a:t>
              </a:r>
              <a:endParaRPr lang="en-US" sz="1400" b="1" dirty="0">
                <a:solidFill>
                  <a:schemeClr val="tx1"/>
                </a:solidFill>
                <a:latin typeface="Euclid Circular B Bold Italic" panose="020B0504000000000000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7D232BE-9922-4B27-9B29-185CA51EF6DF}"/>
              </a:ext>
            </a:extLst>
          </p:cNvPr>
          <p:cNvSpPr txBox="1"/>
          <p:nvPr/>
        </p:nvSpPr>
        <p:spPr>
          <a:xfrm>
            <a:off x="4800504" y="5263607"/>
            <a:ext cx="18549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Euclid Circular A Bold Italic" panose="020B0504000000000000" pitchFamily="34" charset="77"/>
              </a:rPr>
              <a:t>Supported services</a:t>
            </a:r>
          </a:p>
        </p:txBody>
      </p:sp>
    </p:spTree>
    <p:extLst>
      <p:ext uri="{BB962C8B-B14F-4D97-AF65-F5344CB8AC3E}">
        <p14:creationId xmlns:p14="http://schemas.microsoft.com/office/powerpoint/2010/main" val="35108549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Billede 1" descr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29" y="0"/>
            <a:ext cx="1306285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004" y="2580558"/>
            <a:ext cx="9307991" cy="1696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9C993-4F91-4F11-A4A2-43512CEB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Euclid Circular A Medium Italic" panose="020B0604000000000000" pitchFamily="34" charset="0"/>
              </a:rPr>
              <a:t>Agenda</a:t>
            </a:r>
            <a:endParaRPr lang="aa-ET" dirty="0">
              <a:solidFill>
                <a:schemeClr val="tx1"/>
              </a:solidFill>
              <a:latin typeface="Euclid Circular A Medium Italic" panose="020B0604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37AAF-56BF-FBA4-CFF4-1CF2A13F2320}"/>
              </a:ext>
            </a:extLst>
          </p:cNvPr>
          <p:cNvSpPr txBox="1"/>
          <p:nvPr/>
        </p:nvSpPr>
        <p:spPr>
          <a:xfrm>
            <a:off x="4683057" y="889844"/>
            <a:ext cx="2292774" cy="5078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Ideation</a:t>
            </a:r>
          </a:p>
          <a:p>
            <a:pPr marL="0" marR="0" indent="0" algn="ctr" defTabSz="914400" rtl="0" fontAlgn="auto" latinLnBrk="0" hangingPunct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Euclid Circular A Light Italic" panose="020B0304000000000000" pitchFamily="34" charset="0"/>
              </a:rPr>
              <a:t>MVP</a:t>
            </a:r>
          </a:p>
          <a:p>
            <a:pPr marL="0" marR="0" indent="0" algn="ctr" defTabSz="914400" rtl="0" fontAlgn="auto" latinLnBrk="0" hangingPunct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Launch</a:t>
            </a:r>
          </a:p>
        </p:txBody>
      </p:sp>
    </p:spTree>
    <p:extLst>
      <p:ext uri="{BB962C8B-B14F-4D97-AF65-F5344CB8AC3E}">
        <p14:creationId xmlns:p14="http://schemas.microsoft.com/office/powerpoint/2010/main" val="384047900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4110BB-7F21-4174-B0A8-095F95F5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Euclid Circular A Medium Italic" panose="020B0604000000000000" pitchFamily="34" charset="0"/>
              </a:rPr>
              <a:t>SubReader School</a:t>
            </a:r>
            <a:endParaRPr lang="aa-ET" dirty="0">
              <a:solidFill>
                <a:schemeClr val="tx1"/>
              </a:solidFill>
              <a:latin typeface="Euclid Circular A Medium Italic" panose="020B0604000000000000" pitchFamily="34" charset="0"/>
            </a:endParaRP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47E0E1E-B295-4967-AD1B-3A7BF762FB29}"/>
              </a:ext>
            </a:extLst>
          </p:cNvPr>
          <p:cNvSpPr txBox="1">
            <a:spLocks/>
          </p:cNvSpPr>
          <p:nvPr/>
        </p:nvSpPr>
        <p:spPr>
          <a:xfrm>
            <a:off x="11259362" y="6400152"/>
            <a:ext cx="188876" cy="27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fld id="{86CB4B4D-7CA3-9044-876B-883B54F8677D}" type="slidenum">
              <a:rPr lang="en-DK" smtClean="0"/>
              <a:pPr/>
              <a:t>20</a:t>
            </a:fld>
            <a:endParaRPr lang="en-DK"/>
          </a:p>
        </p:txBody>
      </p:sp>
      <p:sp>
        <p:nvSpPr>
          <p:cNvPr id="6" name="Straight Connector 23">
            <a:extLst>
              <a:ext uri="{FF2B5EF4-FFF2-40B4-BE49-F238E27FC236}">
                <a16:creationId xmlns:a16="http://schemas.microsoft.com/office/drawing/2014/main" id="{5A2C0517-E83D-A9A2-2EFE-F72C0FE8E7D0}"/>
              </a:ext>
            </a:extLst>
          </p:cNvPr>
          <p:cNvSpPr/>
          <p:nvPr/>
        </p:nvSpPr>
        <p:spPr>
          <a:xfrm>
            <a:off x="970960" y="5216640"/>
            <a:ext cx="9849729" cy="1"/>
          </a:xfrm>
          <a:prstGeom prst="line">
            <a:avLst/>
          </a:prstGeom>
          <a:ln w="22225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/>
            </a:pPr>
            <a:endParaRPr/>
          </a:p>
        </p:txBody>
      </p:sp>
      <p:grpSp>
        <p:nvGrpSpPr>
          <p:cNvPr id="8" name="Group 27">
            <a:extLst>
              <a:ext uri="{FF2B5EF4-FFF2-40B4-BE49-F238E27FC236}">
                <a16:creationId xmlns:a16="http://schemas.microsoft.com/office/drawing/2014/main" id="{2BE0E0E5-0AB9-582F-2D82-B370FB7C530F}"/>
              </a:ext>
            </a:extLst>
          </p:cNvPr>
          <p:cNvGrpSpPr/>
          <p:nvPr/>
        </p:nvGrpSpPr>
        <p:grpSpPr>
          <a:xfrm>
            <a:off x="2336993" y="5459186"/>
            <a:ext cx="2088969" cy="815813"/>
            <a:chOff x="0" y="0"/>
            <a:chExt cx="2088968" cy="815812"/>
          </a:xfrm>
        </p:grpSpPr>
        <p:grpSp>
          <p:nvGrpSpPr>
            <p:cNvPr id="9" name="Rectangle: Rounded Corners 28">
              <a:extLst>
                <a:ext uri="{FF2B5EF4-FFF2-40B4-BE49-F238E27FC236}">
                  <a16:creationId xmlns:a16="http://schemas.microsoft.com/office/drawing/2014/main" id="{26AFBFE8-5378-2A5F-E2A1-241FFBEC19F1}"/>
                </a:ext>
              </a:extLst>
            </p:cNvPr>
            <p:cNvGrpSpPr/>
            <p:nvPr/>
          </p:nvGrpSpPr>
          <p:grpSpPr>
            <a:xfrm>
              <a:off x="0" y="178027"/>
              <a:ext cx="2088969" cy="637786"/>
              <a:chOff x="0" y="0"/>
              <a:chExt cx="2088968" cy="637785"/>
            </a:xfrm>
          </p:grpSpPr>
          <p:sp>
            <p:nvSpPr>
              <p:cNvPr id="12" name="Rounded Rectangle">
                <a:extLst>
                  <a:ext uri="{FF2B5EF4-FFF2-40B4-BE49-F238E27FC236}">
                    <a16:creationId xmlns:a16="http://schemas.microsoft.com/office/drawing/2014/main" id="{D4119432-4E90-5CDA-F38C-BBB2A8422555}"/>
                  </a:ext>
                </a:extLst>
              </p:cNvPr>
              <p:cNvSpPr/>
              <p:nvPr/>
            </p:nvSpPr>
            <p:spPr>
              <a:xfrm>
                <a:off x="0" y="0"/>
                <a:ext cx="2088969" cy="637786"/>
              </a:xfrm>
              <a:prstGeom prst="roundRect">
                <a:avLst>
                  <a:gd name="adj" fmla="val 50000"/>
                </a:avLst>
              </a:prstGeom>
              <a:solidFill>
                <a:srgbClr val="F2F2F2">
                  <a:alpha val="94000"/>
                </a:srgbClr>
              </a:solidFill>
              <a:ln w="12700" cap="flat">
                <a:solidFill>
                  <a:srgbClr val="F2F2F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>
                    <a:solidFill>
                      <a:srgbClr val="1C375C"/>
                    </a:solidFill>
                    <a:latin typeface="Lato"/>
                    <a:ea typeface="Lato"/>
                    <a:cs typeface="Lato"/>
                    <a:sym typeface="Lato"/>
                  </a:defRPr>
                </a:pPr>
                <a:endParaRPr/>
              </a:p>
            </p:txBody>
          </p:sp>
          <p:sp>
            <p:nvSpPr>
              <p:cNvPr id="14" name="250+ Ambassadører">
                <a:extLst>
                  <a:ext uri="{FF2B5EF4-FFF2-40B4-BE49-F238E27FC236}">
                    <a16:creationId xmlns:a16="http://schemas.microsoft.com/office/drawing/2014/main" id="{E48E651B-330E-A4EF-2456-58F64D56023A}"/>
                  </a:ext>
                </a:extLst>
              </p:cNvPr>
              <p:cNvSpPr txBox="1"/>
              <p:nvPr/>
            </p:nvSpPr>
            <p:spPr>
              <a:xfrm>
                <a:off x="149128" y="38896"/>
                <a:ext cx="1790713" cy="559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b="1">
                    <a:solidFill>
                      <a:srgbClr val="1C375C"/>
                    </a:solidFill>
                    <a:latin typeface="Lato"/>
                    <a:ea typeface="Lato"/>
                    <a:cs typeface="Lato"/>
                    <a:sym typeface="Lato"/>
                  </a:defRPr>
                </a:lvl1pPr>
              </a:lstStyle>
              <a:p>
                <a:r>
                  <a:rPr dirty="0"/>
                  <a:t>250+ </a:t>
                </a:r>
                <a:r>
                  <a:rPr lang="da-DK" dirty="0" err="1"/>
                  <a:t>Ambassadors</a:t>
                </a:r>
                <a:endParaRPr dirty="0"/>
              </a:p>
            </p:txBody>
          </p:sp>
        </p:grpSp>
        <p:pic>
          <p:nvPicPr>
            <p:cNvPr id="10" name="Picture 29" descr="Picture 29">
              <a:extLst>
                <a:ext uri="{FF2B5EF4-FFF2-40B4-BE49-F238E27FC236}">
                  <a16:creationId xmlns:a16="http://schemas.microsoft.com/office/drawing/2014/main" id="{72A5133A-ABD1-BB5B-1850-6DAA5F179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457" y="0"/>
              <a:ext cx="356054" cy="356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" name="Rectangle: Rounded Corners 40">
            <a:extLst>
              <a:ext uri="{FF2B5EF4-FFF2-40B4-BE49-F238E27FC236}">
                <a16:creationId xmlns:a16="http://schemas.microsoft.com/office/drawing/2014/main" id="{8BE0216E-0664-63A8-988D-885D50D647EA}"/>
              </a:ext>
            </a:extLst>
          </p:cNvPr>
          <p:cNvGrpSpPr/>
          <p:nvPr/>
        </p:nvGrpSpPr>
        <p:grpSpPr>
          <a:xfrm>
            <a:off x="7766038" y="5679821"/>
            <a:ext cx="2088969" cy="637786"/>
            <a:chOff x="0" y="0"/>
            <a:chExt cx="2088968" cy="637784"/>
          </a:xfrm>
        </p:grpSpPr>
        <p:sp>
          <p:nvSpPr>
            <p:cNvPr id="17" name="Rounded Rectangle">
              <a:extLst>
                <a:ext uri="{FF2B5EF4-FFF2-40B4-BE49-F238E27FC236}">
                  <a16:creationId xmlns:a16="http://schemas.microsoft.com/office/drawing/2014/main" id="{1C6085CC-57BA-C188-5889-830DC60CAC8E}"/>
                </a:ext>
              </a:extLst>
            </p:cNvPr>
            <p:cNvSpPr/>
            <p:nvPr/>
          </p:nvSpPr>
          <p:spPr>
            <a:xfrm>
              <a:off x="0" y="0"/>
              <a:ext cx="2088969" cy="637785"/>
            </a:xfrm>
            <a:prstGeom prst="roundRect">
              <a:avLst>
                <a:gd name="adj" fmla="val 50000"/>
              </a:avLst>
            </a:prstGeom>
            <a:solidFill>
              <a:srgbClr val="F2F2F2">
                <a:alpha val="94000"/>
              </a:srgbClr>
            </a:solidFill>
            <a:ln w="12700" cap="flat">
              <a:solidFill>
                <a:srgbClr val="F2F2F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100">
                  <a:solidFill>
                    <a:srgbClr val="1C375C"/>
                  </a:solidFill>
                  <a:latin typeface="Lato"/>
                  <a:ea typeface="Lato"/>
                  <a:cs typeface="Lato"/>
                  <a:sym typeface="Lato"/>
                </a:defRPr>
              </a:pPr>
              <a:endParaRPr/>
            </a:p>
          </p:txBody>
        </p:sp>
        <p:sp>
          <p:nvSpPr>
            <p:cNvPr id="19" name="90+ Ambassadører">
              <a:extLst>
                <a:ext uri="{FF2B5EF4-FFF2-40B4-BE49-F238E27FC236}">
                  <a16:creationId xmlns:a16="http://schemas.microsoft.com/office/drawing/2014/main" id="{060FF615-DDF2-DC96-A7F2-5E1135285CC6}"/>
                </a:ext>
              </a:extLst>
            </p:cNvPr>
            <p:cNvSpPr txBox="1"/>
            <p:nvPr/>
          </p:nvSpPr>
          <p:spPr>
            <a:xfrm>
              <a:off x="149128" y="38896"/>
              <a:ext cx="1790713" cy="559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b="1">
                  <a:solidFill>
                    <a:srgbClr val="1C375C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r>
                <a:rPr dirty="0"/>
                <a:t>90+ </a:t>
              </a:r>
              <a:r>
                <a:rPr lang="da-DK" dirty="0" err="1"/>
                <a:t>Ambassadors</a:t>
              </a:r>
              <a:endParaRPr dirty="0"/>
            </a:p>
          </p:txBody>
        </p:sp>
      </p:grpSp>
      <p:sp>
        <p:nvSpPr>
          <p:cNvPr id="21" name="TextBox 4">
            <a:extLst>
              <a:ext uri="{FF2B5EF4-FFF2-40B4-BE49-F238E27FC236}">
                <a16:creationId xmlns:a16="http://schemas.microsoft.com/office/drawing/2014/main" id="{542FD777-B518-79EC-5EB9-BC98E529B8C8}"/>
              </a:ext>
            </a:extLst>
          </p:cNvPr>
          <p:cNvSpPr txBox="1"/>
          <p:nvPr/>
        </p:nvSpPr>
        <p:spPr>
          <a:xfrm>
            <a:off x="4498413" y="5054980"/>
            <a:ext cx="2875437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1C375C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b="0" dirty="0">
                <a:latin typeface="Euclid Circular A Regular Ita" panose="020B0504000000000000" pitchFamily="34" charset="77"/>
              </a:rPr>
              <a:t>SubReader </a:t>
            </a:r>
            <a:r>
              <a:rPr lang="da-DK" b="0" dirty="0" err="1">
                <a:latin typeface="Euclid Circular A Regular Ita" panose="020B0504000000000000" pitchFamily="34" charset="77"/>
              </a:rPr>
              <a:t>Ambassadors</a:t>
            </a:r>
            <a:endParaRPr b="0" dirty="0">
              <a:latin typeface="Euclid Circular A Regular Ita" panose="020B0504000000000000" pitchFamily="34" charset="77"/>
            </a:endParaRPr>
          </a:p>
        </p:txBody>
      </p:sp>
      <p:pic>
        <p:nvPicPr>
          <p:cNvPr id="23" name="Picture 42" descr="Picture 42">
            <a:extLst>
              <a:ext uri="{FF2B5EF4-FFF2-40B4-BE49-F238E27FC236}">
                <a16:creationId xmlns:a16="http://schemas.microsoft.com/office/drawing/2014/main" id="{FAEED247-5055-7D8E-7014-693554CA2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179" y="5534407"/>
            <a:ext cx="332687" cy="3326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" name="Group">
            <a:extLst>
              <a:ext uri="{FF2B5EF4-FFF2-40B4-BE49-F238E27FC236}">
                <a16:creationId xmlns:a16="http://schemas.microsoft.com/office/drawing/2014/main" id="{B69D90FC-18EF-2F8A-89A9-7C8F7C0998BE}"/>
              </a:ext>
            </a:extLst>
          </p:cNvPr>
          <p:cNvGrpSpPr/>
          <p:nvPr/>
        </p:nvGrpSpPr>
        <p:grpSpPr>
          <a:xfrm>
            <a:off x="5120064" y="5534407"/>
            <a:ext cx="2088969" cy="783200"/>
            <a:chOff x="0" y="0"/>
            <a:chExt cx="2088968" cy="783199"/>
          </a:xfrm>
        </p:grpSpPr>
        <p:grpSp>
          <p:nvGrpSpPr>
            <p:cNvPr id="25" name="Rectangle: Rounded Corners 37">
              <a:extLst>
                <a:ext uri="{FF2B5EF4-FFF2-40B4-BE49-F238E27FC236}">
                  <a16:creationId xmlns:a16="http://schemas.microsoft.com/office/drawing/2014/main" id="{9E976551-231A-A3DA-11FA-50ED0CCDF3B3}"/>
                </a:ext>
              </a:extLst>
            </p:cNvPr>
            <p:cNvGrpSpPr/>
            <p:nvPr/>
          </p:nvGrpSpPr>
          <p:grpSpPr>
            <a:xfrm>
              <a:off x="0" y="145414"/>
              <a:ext cx="2088969" cy="637786"/>
              <a:chOff x="0" y="0"/>
              <a:chExt cx="2088968" cy="637784"/>
            </a:xfrm>
          </p:grpSpPr>
          <p:sp>
            <p:nvSpPr>
              <p:cNvPr id="27" name="Rounded Rectangle">
                <a:extLst>
                  <a:ext uri="{FF2B5EF4-FFF2-40B4-BE49-F238E27FC236}">
                    <a16:creationId xmlns:a16="http://schemas.microsoft.com/office/drawing/2014/main" id="{29F3DA7F-A5DF-2D51-9875-8588A833FCA5}"/>
                  </a:ext>
                </a:extLst>
              </p:cNvPr>
              <p:cNvSpPr/>
              <p:nvPr/>
            </p:nvSpPr>
            <p:spPr>
              <a:xfrm>
                <a:off x="0" y="0"/>
                <a:ext cx="2088969" cy="637785"/>
              </a:xfrm>
              <a:prstGeom prst="roundRect">
                <a:avLst>
                  <a:gd name="adj" fmla="val 50000"/>
                </a:avLst>
              </a:prstGeom>
              <a:solidFill>
                <a:srgbClr val="F2F2F2">
                  <a:alpha val="94000"/>
                </a:srgbClr>
              </a:solidFill>
              <a:ln w="12700" cap="flat">
                <a:solidFill>
                  <a:srgbClr val="F2F2F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>
                    <a:solidFill>
                      <a:srgbClr val="1C375C"/>
                    </a:solidFill>
                    <a:latin typeface="Lato"/>
                    <a:ea typeface="Lato"/>
                    <a:cs typeface="Lato"/>
                    <a:sym typeface="Lato"/>
                  </a:defRPr>
                </a:pPr>
                <a:endParaRPr/>
              </a:p>
            </p:txBody>
          </p:sp>
          <p:sp>
            <p:nvSpPr>
              <p:cNvPr id="28" name="70+ Ambassadører">
                <a:extLst>
                  <a:ext uri="{FF2B5EF4-FFF2-40B4-BE49-F238E27FC236}">
                    <a16:creationId xmlns:a16="http://schemas.microsoft.com/office/drawing/2014/main" id="{B900397C-12A9-C5AA-024C-1ACCD5C9706F}"/>
                  </a:ext>
                </a:extLst>
              </p:cNvPr>
              <p:cNvSpPr txBox="1"/>
              <p:nvPr/>
            </p:nvSpPr>
            <p:spPr>
              <a:xfrm>
                <a:off x="149128" y="38896"/>
                <a:ext cx="1790713" cy="559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b="1">
                    <a:solidFill>
                      <a:srgbClr val="1C375C"/>
                    </a:solidFill>
                    <a:latin typeface="Lato"/>
                    <a:ea typeface="Lato"/>
                    <a:cs typeface="Lato"/>
                    <a:sym typeface="Lato"/>
                  </a:defRPr>
                </a:lvl1pPr>
              </a:lstStyle>
              <a:p>
                <a:r>
                  <a:rPr dirty="0"/>
                  <a:t>70+ </a:t>
                </a:r>
                <a:r>
                  <a:rPr lang="da-DK" dirty="0" err="1"/>
                  <a:t>Ambassadors</a:t>
                </a:r>
                <a:endParaRPr dirty="0"/>
              </a:p>
            </p:txBody>
          </p:sp>
        </p:grpSp>
        <p:pic>
          <p:nvPicPr>
            <p:cNvPr id="26" name="Picture 43" descr="Picture 43">
              <a:extLst>
                <a:ext uri="{FF2B5EF4-FFF2-40B4-BE49-F238E27FC236}">
                  <a16:creationId xmlns:a16="http://schemas.microsoft.com/office/drawing/2014/main" id="{CEE88644-8C42-4157-CB74-F50D7FB83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8140" y="0"/>
              <a:ext cx="332687" cy="332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" name="DRTV_logo_primaer_RGB.png" descr="DRTV_logo_primaer_RGB.png">
            <a:extLst>
              <a:ext uri="{FF2B5EF4-FFF2-40B4-BE49-F238E27FC236}">
                <a16:creationId xmlns:a16="http://schemas.microsoft.com/office/drawing/2014/main" id="{04CF9D8D-F7B9-7C7F-E459-F015D30BC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948" y="1639402"/>
            <a:ext cx="713741" cy="713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FC_primær_logo_horisontal_1_2000px(2) (1).jpg" descr="FC_primær_logo_horisontal_1_2000px(2) (1).jpg">
            <a:extLst>
              <a:ext uri="{FF2B5EF4-FFF2-40B4-BE49-F238E27FC236}">
                <a16:creationId xmlns:a16="http://schemas.microsoft.com/office/drawing/2014/main" id="{1348873F-D66F-B5EE-E6FE-ED02B3AB5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58" y="2753829"/>
            <a:ext cx="2691077" cy="637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CFUDK_logo.png" descr="CFUDK_logo.png">
            <a:extLst>
              <a:ext uri="{FF2B5EF4-FFF2-40B4-BE49-F238E27FC236}">
                <a16:creationId xmlns:a16="http://schemas.microsoft.com/office/drawing/2014/main" id="{BA147A31-133D-819C-BF4A-C71E38B278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656" y="1702734"/>
            <a:ext cx="3189352" cy="49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Utbildningsradion_-_logo.png" descr="Utbildningsradion_-_logo.png">
            <a:extLst>
              <a:ext uri="{FF2B5EF4-FFF2-40B4-BE49-F238E27FC236}">
                <a16:creationId xmlns:a16="http://schemas.microsoft.com/office/drawing/2014/main" id="{E0F71BFA-F2BA-30C1-2BA3-8A9887B858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9996" y="2543408"/>
            <a:ext cx="995756" cy="995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filmochskola.png" descr="filmochskola.png">
            <a:extLst>
              <a:ext uri="{FF2B5EF4-FFF2-40B4-BE49-F238E27FC236}">
                <a16:creationId xmlns:a16="http://schemas.microsoft.com/office/drawing/2014/main" id="{5D3A0C54-A715-2F7A-1682-868C047844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8865" y="3641040"/>
            <a:ext cx="3299496" cy="9957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" name="Group 15">
            <a:extLst>
              <a:ext uri="{FF2B5EF4-FFF2-40B4-BE49-F238E27FC236}">
                <a16:creationId xmlns:a16="http://schemas.microsoft.com/office/drawing/2014/main" id="{2208921A-3B61-982C-62CF-F47B9132B8FE}"/>
              </a:ext>
            </a:extLst>
          </p:cNvPr>
          <p:cNvGrpSpPr/>
          <p:nvPr/>
        </p:nvGrpSpPr>
        <p:grpSpPr>
          <a:xfrm>
            <a:off x="1117011" y="2195934"/>
            <a:ext cx="1740976" cy="1648110"/>
            <a:chOff x="0" y="30831"/>
            <a:chExt cx="1740975" cy="1648109"/>
          </a:xfrm>
        </p:grpSpPr>
        <p:sp>
          <p:nvSpPr>
            <p:cNvPr id="43" name="TextBox 17">
              <a:extLst>
                <a:ext uri="{FF2B5EF4-FFF2-40B4-BE49-F238E27FC236}">
                  <a16:creationId xmlns:a16="http://schemas.microsoft.com/office/drawing/2014/main" id="{A4E2C6C4-00F6-A501-716F-5E698F3241DA}"/>
                </a:ext>
              </a:extLst>
            </p:cNvPr>
            <p:cNvSpPr/>
            <p:nvPr/>
          </p:nvSpPr>
          <p:spPr>
            <a:xfrm>
              <a:off x="470975" y="40894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b">
              <a:spAutoFit/>
            </a:bodyPr>
            <a:lstStyle>
              <a:lvl1pPr>
                <a:defRPr sz="2000">
                  <a:solidFill>
                    <a:srgbClr val="1C375C"/>
                  </a:solidFill>
                  <a:latin typeface="Euclid Circular A Regular Ita"/>
                  <a:ea typeface="Euclid Circular A Regular Ita"/>
                  <a:cs typeface="Euclid Circular A Regular Ita"/>
                  <a:sym typeface="Euclid Circular A"/>
                </a:defRPr>
              </a:lvl1pPr>
            </a:lstStyle>
            <a:p>
              <a:r>
                <a:rPr lang="da-DK" dirty="0">
                  <a:latin typeface="Euclid Circular A Regular Ita" panose="020B0504000000000000" pitchFamily="34" charset="77"/>
                </a:rPr>
                <a:t>Assistive </a:t>
              </a:r>
              <a:r>
                <a:rPr lang="da-DK" dirty="0" err="1">
                  <a:latin typeface="Euclid Circular A Regular Ita" panose="020B0504000000000000" pitchFamily="34" charset="77"/>
                </a:rPr>
                <a:t>tool</a:t>
              </a:r>
              <a:r>
                <a:rPr lang="da-DK" dirty="0">
                  <a:latin typeface="Euclid Circular A Regular Ita" panose="020B0504000000000000" pitchFamily="34" charset="77"/>
                </a:rPr>
                <a:t> for </a:t>
              </a:r>
              <a:r>
                <a:rPr lang="da-DK" dirty="0" err="1">
                  <a:latin typeface="Euclid Circular A Regular Ita" panose="020B0504000000000000" pitchFamily="34" charset="77"/>
                </a:rPr>
                <a:t>slow</a:t>
              </a:r>
              <a:r>
                <a:rPr lang="da-DK" dirty="0">
                  <a:latin typeface="Euclid Circular A Regular Ita" panose="020B0504000000000000" pitchFamily="34" charset="77"/>
                </a:rPr>
                <a:t> </a:t>
              </a:r>
              <a:r>
                <a:rPr lang="da-DK" dirty="0" err="1">
                  <a:latin typeface="Euclid Circular A Regular Ita" panose="020B0504000000000000" pitchFamily="34" charset="77"/>
                </a:rPr>
                <a:t>readers</a:t>
              </a:r>
              <a:endParaRPr dirty="0">
                <a:latin typeface="Euclid Circular A Regular Ita" panose="020B0504000000000000" pitchFamily="34" charset="77"/>
              </a:endParaRPr>
            </a:p>
          </p:txBody>
        </p:sp>
        <p:pic>
          <p:nvPicPr>
            <p:cNvPr id="44" name="Picture 19" descr="Picture 19">
              <a:extLst>
                <a:ext uri="{FF2B5EF4-FFF2-40B4-BE49-F238E27FC236}">
                  <a16:creationId xmlns:a16="http://schemas.microsoft.com/office/drawing/2014/main" id="{33BD7B94-A1CE-9B2B-576E-4014CA11B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0831"/>
              <a:ext cx="365515" cy="365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" name="Group 29">
            <a:extLst>
              <a:ext uri="{FF2B5EF4-FFF2-40B4-BE49-F238E27FC236}">
                <a16:creationId xmlns:a16="http://schemas.microsoft.com/office/drawing/2014/main" id="{7FFFAD80-F233-A0DF-8F27-FC65848F520C}"/>
              </a:ext>
            </a:extLst>
          </p:cNvPr>
          <p:cNvGrpSpPr/>
          <p:nvPr/>
        </p:nvGrpSpPr>
        <p:grpSpPr>
          <a:xfrm>
            <a:off x="1117011" y="2994616"/>
            <a:ext cx="1740976" cy="1270001"/>
            <a:chOff x="0" y="0"/>
            <a:chExt cx="1740975" cy="1270000"/>
          </a:xfrm>
        </p:grpSpPr>
        <p:sp>
          <p:nvSpPr>
            <p:cNvPr id="46" name="TextBox 30">
              <a:extLst>
                <a:ext uri="{FF2B5EF4-FFF2-40B4-BE49-F238E27FC236}">
                  <a16:creationId xmlns:a16="http://schemas.microsoft.com/office/drawing/2014/main" id="{609947F6-631F-62AD-F9A7-8C08CF5194CC}"/>
                </a:ext>
              </a:extLst>
            </p:cNvPr>
            <p:cNvSpPr/>
            <p:nvPr/>
          </p:nvSpPr>
          <p:spPr>
            <a:xfrm>
              <a:off x="47097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rgbClr val="1C375C"/>
                  </a:solidFill>
                  <a:latin typeface="Euclid Circular A Regular Ita"/>
                  <a:ea typeface="Euclid Circular A Regular Ita"/>
                  <a:cs typeface="Euclid Circular A Regular Ita"/>
                  <a:sym typeface="Euclid Circular A"/>
                </a:defRPr>
              </a:lvl1pPr>
            </a:lstStyle>
            <a:p>
              <a:r>
                <a:rPr lang="da-DK" dirty="0">
                  <a:latin typeface="Euclid Circular A Regular Ita" panose="020B0504000000000000" pitchFamily="34" charset="77"/>
                </a:rPr>
                <a:t>Simple </a:t>
              </a:r>
              <a:r>
                <a:rPr lang="da-DK" dirty="0" err="1">
                  <a:latin typeface="Euclid Circular A Regular Ita" panose="020B0504000000000000" pitchFamily="34" charset="77"/>
                </a:rPr>
                <a:t>setup</a:t>
              </a:r>
              <a:r>
                <a:rPr lang="da-DK" dirty="0">
                  <a:latin typeface="Euclid Circular A Regular Ita" panose="020B0504000000000000" pitchFamily="34" charset="77"/>
                </a:rPr>
                <a:t> and installation</a:t>
              </a:r>
              <a:endParaRPr dirty="0">
                <a:latin typeface="Euclid Circular A Regular Ita" panose="020B0504000000000000" pitchFamily="34" charset="77"/>
              </a:endParaRPr>
            </a:p>
          </p:txBody>
        </p:sp>
        <p:pic>
          <p:nvPicPr>
            <p:cNvPr id="47" name="Picture 31" descr="Picture 31">
              <a:extLst>
                <a:ext uri="{FF2B5EF4-FFF2-40B4-BE49-F238E27FC236}">
                  <a16:creationId xmlns:a16="http://schemas.microsoft.com/office/drawing/2014/main" id="{BCBCA19A-54E1-90BA-ED1F-F61B6276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22000"/>
              <a:ext cx="365515" cy="365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" name="Group 32">
            <a:extLst>
              <a:ext uri="{FF2B5EF4-FFF2-40B4-BE49-F238E27FC236}">
                <a16:creationId xmlns:a16="http://schemas.microsoft.com/office/drawing/2014/main" id="{8472537A-95F1-3055-0A7D-A431713C971F}"/>
              </a:ext>
            </a:extLst>
          </p:cNvPr>
          <p:cNvGrpSpPr/>
          <p:nvPr/>
        </p:nvGrpSpPr>
        <p:grpSpPr>
          <a:xfrm>
            <a:off x="1117011" y="3746484"/>
            <a:ext cx="1740977" cy="1270001"/>
            <a:chOff x="0" y="0"/>
            <a:chExt cx="1740976" cy="1270000"/>
          </a:xfrm>
        </p:grpSpPr>
        <p:sp>
          <p:nvSpPr>
            <p:cNvPr id="58" name="TextBox 33">
              <a:extLst>
                <a:ext uri="{FF2B5EF4-FFF2-40B4-BE49-F238E27FC236}">
                  <a16:creationId xmlns:a16="http://schemas.microsoft.com/office/drawing/2014/main" id="{14BAD830-D6ED-1F55-57B0-EB4296D6175B}"/>
                </a:ext>
              </a:extLst>
            </p:cNvPr>
            <p:cNvSpPr/>
            <p:nvPr/>
          </p:nvSpPr>
          <p:spPr>
            <a:xfrm>
              <a:off x="47097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rgbClr val="1C375C"/>
                  </a:solidFill>
                  <a:latin typeface="Euclid Circular A Regular Ita"/>
                  <a:ea typeface="Euclid Circular A Regular Ita"/>
                  <a:cs typeface="Euclid Circular A Regular Ita"/>
                  <a:sym typeface="Euclid Circular A"/>
                </a:defRPr>
              </a:lvl1pPr>
            </a:lstStyle>
            <a:p>
              <a:r>
                <a:rPr lang="da-DK" dirty="0">
                  <a:latin typeface="Euclid Circular A Regular Ita" panose="020B0504000000000000" pitchFamily="34" charset="77"/>
                </a:rPr>
                <a:t>Log in with UNI-login</a:t>
              </a:r>
              <a:endParaRPr dirty="0">
                <a:latin typeface="Euclid Circular A Regular Ita" panose="020B0504000000000000" pitchFamily="34" charset="77"/>
              </a:endParaRPr>
            </a:p>
          </p:txBody>
        </p:sp>
        <p:pic>
          <p:nvPicPr>
            <p:cNvPr id="61" name="Picture 34" descr="Picture 34">
              <a:extLst>
                <a:ext uri="{FF2B5EF4-FFF2-40B4-BE49-F238E27FC236}">
                  <a16:creationId xmlns:a16="http://schemas.microsoft.com/office/drawing/2014/main" id="{4C598A74-C072-9F1D-ED79-24B88FB88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365515" cy="365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9441864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kstfelt 3"/>
          <p:cNvSpPr txBox="1"/>
          <p:nvPr/>
        </p:nvSpPr>
        <p:spPr>
          <a:xfrm>
            <a:off x="1530056" y="2926079"/>
            <a:ext cx="9131887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lang="da-DK" dirty="0" err="1">
                <a:latin typeface="Euclid Circular A Regular Ita" panose="020B0504000000000000" pitchFamily="34" charset="77"/>
              </a:rPr>
              <a:t>Thank</a:t>
            </a:r>
            <a:r>
              <a:rPr lang="da-DK" dirty="0">
                <a:latin typeface="Euclid Circular A Regular Ita" panose="020B0504000000000000" pitchFamily="34" charset="77"/>
              </a:rPr>
              <a:t> </a:t>
            </a:r>
            <a:r>
              <a:rPr lang="da-DK" dirty="0" err="1">
                <a:latin typeface="Euclid Circular A Regular Ita" panose="020B0504000000000000" pitchFamily="34" charset="77"/>
              </a:rPr>
              <a:t>you</a:t>
            </a:r>
            <a:r>
              <a:rPr lang="da-DK" dirty="0">
                <a:latin typeface="Euclid Circular A Regular Ita" panose="020B0504000000000000" pitchFamily="34" charset="77"/>
              </a:rPr>
              <a:t> for </a:t>
            </a:r>
            <a:r>
              <a:rPr lang="da-DK" dirty="0" err="1">
                <a:latin typeface="Euclid Circular A Regular Ita" panose="020B0504000000000000" pitchFamily="34" charset="77"/>
              </a:rPr>
              <a:t>listening</a:t>
            </a:r>
            <a:r>
              <a:rPr lang="da-DK" dirty="0">
                <a:latin typeface="Euclid Circular A Regular Ita" panose="020B0504000000000000" pitchFamily="34" charset="77"/>
              </a:rPr>
              <a:t>!</a:t>
            </a:r>
            <a:endParaRPr dirty="0">
              <a:latin typeface="Euclid Circular A Regular Ita" panose="020B0504000000000000" pitchFamily="34" charset="77"/>
            </a:endParaRPr>
          </a:p>
        </p:txBody>
      </p:sp>
      <p:pic>
        <p:nvPicPr>
          <p:cNvPr id="336" name="Billede 4" descr="Billede 4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9987707">
            <a:off x="5132420" y="1726118"/>
            <a:ext cx="783618" cy="783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Billede 5" descr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90007">
            <a:off x="8595763" y="1800935"/>
            <a:ext cx="476618" cy="476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Billede 6" descr="Billede 6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253093">
            <a:off x="572914" y="4845653"/>
            <a:ext cx="1210911" cy="1210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Billede 7" descr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5587">
            <a:off x="1259813" y="921703"/>
            <a:ext cx="603419" cy="603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Billede 8" descr="Billede 8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20725587">
            <a:off x="9392998" y="5439254"/>
            <a:ext cx="1966717" cy="1966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Billede 9" descr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6279">
            <a:off x="4293472" y="5712731"/>
            <a:ext cx="618469" cy="618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Billede 10" descr="Billede 10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461725">
            <a:off x="9853893" y="252142"/>
            <a:ext cx="1517934" cy="1517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Billede 11" descr="Billede 11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372947">
            <a:off x="7165184" y="5096266"/>
            <a:ext cx="1061551" cy="1061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bReader Brandingfilm 2021_EN">
            <a:hlinkClick r:id="" action="ppaction://media"/>
            <a:extLst>
              <a:ext uri="{FF2B5EF4-FFF2-40B4-BE49-F238E27FC236}">
                <a16:creationId xmlns:a16="http://schemas.microsoft.com/office/drawing/2014/main" id="{4776B7C8-E6C5-A766-A2AC-15827AB74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9C993-4F91-4F11-A4A2-43512CEB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Euclid Circular A Medium Italic" panose="020B0604000000000000" pitchFamily="34" charset="0"/>
              </a:rPr>
              <a:t>Ideation</a:t>
            </a:r>
            <a:endParaRPr lang="aa-ET" dirty="0">
              <a:solidFill>
                <a:schemeClr val="tx1"/>
              </a:solidFill>
              <a:latin typeface="Euclid Circular A Medium Italic" panose="020B0604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B9F4D-04C3-22FE-EFD9-F573F0C8DAF1}"/>
              </a:ext>
            </a:extLst>
          </p:cNvPr>
          <p:cNvSpPr txBox="1"/>
          <p:nvPr/>
        </p:nvSpPr>
        <p:spPr>
          <a:xfrm>
            <a:off x="3048000" y="3013501"/>
            <a:ext cx="609600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Euclid Circular A Light Italic" panose="020B0304000000000000" pitchFamily="34" charset="0"/>
              </a:rPr>
              <a:t>What’s your t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rigger?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717940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" descr="famil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410" y="-1"/>
            <a:ext cx="1226281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9C993-4F91-4F11-A4A2-43512CEB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Euclid Circular A Medium Italic" panose="020B0604000000000000" pitchFamily="34" charset="0"/>
              </a:rPr>
              <a:t>Minimum Viable Product (MVP)</a:t>
            </a:r>
            <a:endParaRPr lang="aa-ET" dirty="0">
              <a:solidFill>
                <a:schemeClr val="tx1"/>
              </a:solidFill>
              <a:latin typeface="Euclid Circular A Medium Italic" panose="020B0604000000000000" pitchFamily="34" charset="0"/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BB4F8FB4-C850-E94B-FA84-3D7E32E1716D}"/>
              </a:ext>
            </a:extLst>
          </p:cNvPr>
          <p:cNvSpPr/>
          <p:nvPr/>
        </p:nvSpPr>
        <p:spPr>
          <a:xfrm rot="2349007">
            <a:off x="3879572" y="2917662"/>
            <a:ext cx="2448656" cy="1886401"/>
          </a:xfrm>
          <a:prstGeom prst="parallelogram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029F7D04-1C75-C233-B0B5-16EC47B72577}"/>
              </a:ext>
            </a:extLst>
          </p:cNvPr>
          <p:cNvSpPr/>
          <p:nvPr/>
        </p:nvSpPr>
        <p:spPr>
          <a:xfrm rot="2349007">
            <a:off x="6969481" y="2997489"/>
            <a:ext cx="2448656" cy="1886401"/>
          </a:xfrm>
          <a:prstGeom prst="parallelogram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1DE86-0C19-D37B-B9CD-FC09F51E065F}"/>
              </a:ext>
            </a:extLst>
          </p:cNvPr>
          <p:cNvSpPr txBox="1"/>
          <p:nvPr/>
        </p:nvSpPr>
        <p:spPr>
          <a:xfrm>
            <a:off x="4014402" y="3679080"/>
            <a:ext cx="217899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Are we solving the right problem?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DF2DFF-68BA-EE25-9FF5-4F2F78D5D05B}"/>
              </a:ext>
            </a:extLst>
          </p:cNvPr>
          <p:cNvSpPr txBox="1"/>
          <p:nvPr/>
        </p:nvSpPr>
        <p:spPr>
          <a:xfrm>
            <a:off x="7263072" y="3679080"/>
            <a:ext cx="186147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Are we building the right solution?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989C43-7A81-F563-D8C7-7F9C24010F28}"/>
              </a:ext>
            </a:extLst>
          </p:cNvPr>
          <p:cNvSpPr/>
          <p:nvPr/>
        </p:nvSpPr>
        <p:spPr>
          <a:xfrm>
            <a:off x="2401232" y="3631024"/>
            <a:ext cx="998950" cy="34051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Trigger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540CA-7459-A511-7C6C-47C38982D576}"/>
              </a:ext>
            </a:extLst>
          </p:cNvPr>
          <p:cNvSpPr txBox="1"/>
          <p:nvPr/>
        </p:nvSpPr>
        <p:spPr>
          <a:xfrm rot="19357815">
            <a:off x="3887929" y="2950091"/>
            <a:ext cx="74475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Diverge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A997E-73C3-4716-420D-E7A52F6306A4}"/>
              </a:ext>
            </a:extLst>
          </p:cNvPr>
          <p:cNvSpPr txBox="1"/>
          <p:nvPr/>
        </p:nvSpPr>
        <p:spPr>
          <a:xfrm rot="19357815">
            <a:off x="7107783" y="2950092"/>
            <a:ext cx="74475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Diverge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748E3C-5105-FAF7-9D0A-95B847735281}"/>
              </a:ext>
            </a:extLst>
          </p:cNvPr>
          <p:cNvSpPr txBox="1"/>
          <p:nvPr/>
        </p:nvSpPr>
        <p:spPr>
          <a:xfrm rot="2371984">
            <a:off x="8542852" y="3035533"/>
            <a:ext cx="92909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Converge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A37911-B88F-F95F-7D2F-85DF7A4C7EE6}"/>
              </a:ext>
            </a:extLst>
          </p:cNvPr>
          <p:cNvSpPr txBox="1"/>
          <p:nvPr/>
        </p:nvSpPr>
        <p:spPr>
          <a:xfrm rot="2371984">
            <a:off x="5555100" y="3035532"/>
            <a:ext cx="92909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Converge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80F3C7-4173-E3D8-78EB-45562C89500D}"/>
              </a:ext>
            </a:extLst>
          </p:cNvPr>
          <p:cNvSpPr txBox="1"/>
          <p:nvPr/>
        </p:nvSpPr>
        <p:spPr>
          <a:xfrm>
            <a:off x="4273707" y="1477946"/>
            <a:ext cx="364458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The Double Diamond</a:t>
            </a:r>
          </a:p>
        </p:txBody>
      </p:sp>
    </p:spTree>
    <p:extLst>
      <p:ext uri="{BB962C8B-B14F-4D97-AF65-F5344CB8AC3E}">
        <p14:creationId xmlns:p14="http://schemas.microsoft.com/office/powerpoint/2010/main" val="221297032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9C993-4F91-4F11-A4A2-43512CEB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Euclid Circular A Medium Italic" panose="020B0604000000000000" pitchFamily="34" charset="0"/>
              </a:rPr>
              <a:t>Are we solving the right problem?</a:t>
            </a:r>
            <a:endParaRPr lang="aa-ET" dirty="0">
              <a:solidFill>
                <a:schemeClr val="tx1"/>
              </a:solidFill>
              <a:latin typeface="Euclid Circular A Medium Italic" panose="020B0604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6C07F9-DD27-18A0-E93F-9021F93DAE7D}"/>
              </a:ext>
            </a:extLst>
          </p:cNvPr>
          <p:cNvCxnSpPr>
            <a:cxnSpLocks/>
          </p:cNvCxnSpPr>
          <p:nvPr/>
        </p:nvCxnSpPr>
        <p:spPr>
          <a:xfrm>
            <a:off x="7051040" y="1656080"/>
            <a:ext cx="0" cy="421640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5D44BA-ED60-FB55-791E-4338FD5CBF2F}"/>
              </a:ext>
            </a:extLst>
          </p:cNvPr>
          <p:cNvCxnSpPr>
            <a:cxnSpLocks/>
          </p:cNvCxnSpPr>
          <p:nvPr/>
        </p:nvCxnSpPr>
        <p:spPr>
          <a:xfrm flipH="1">
            <a:off x="3992880" y="3764280"/>
            <a:ext cx="611632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A0D9559-7089-CEA1-DA86-CFE736138F43}"/>
              </a:ext>
            </a:extLst>
          </p:cNvPr>
          <p:cNvSpPr txBox="1"/>
          <p:nvPr/>
        </p:nvSpPr>
        <p:spPr>
          <a:xfrm>
            <a:off x="4432463" y="2541631"/>
            <a:ext cx="2178995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Interview</a:t>
            </a:r>
            <a:b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</a:b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(x 100)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0A4545-6A66-AA02-33A3-2A86F47F4A01}"/>
              </a:ext>
            </a:extLst>
          </p:cNvPr>
          <p:cNvSpPr txBox="1"/>
          <p:nvPr/>
        </p:nvSpPr>
        <p:spPr>
          <a:xfrm>
            <a:off x="7490623" y="2448571"/>
            <a:ext cx="217899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Personas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uclid Circular A Light Italic" panose="020B0304000000000000" pitchFamily="3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2E3050-9301-CCFD-BDA4-C7856F7A1257}"/>
              </a:ext>
            </a:extLst>
          </p:cNvPr>
          <p:cNvSpPr txBox="1"/>
          <p:nvPr/>
        </p:nvSpPr>
        <p:spPr>
          <a:xfrm>
            <a:off x="4432462" y="4510605"/>
            <a:ext cx="21789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User stories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uclid Circular A Light Italic" panose="020B0304000000000000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21BB69-22B2-9298-6176-D6615D8CECFB}"/>
              </a:ext>
            </a:extLst>
          </p:cNvPr>
          <p:cNvSpPr txBox="1"/>
          <p:nvPr/>
        </p:nvSpPr>
        <p:spPr>
          <a:xfrm>
            <a:off x="7490623" y="4356717"/>
            <a:ext cx="217899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uclid Circular A Light Italic" panose="020B0304000000000000" pitchFamily="34" charset="0"/>
                <a:sym typeface="Arial"/>
              </a:rPr>
              <a:t>Hypothesis statements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uclid Circular A Light Italic" panose="020B0304000000000000" pitchFamily="34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F8A96-F1DE-C8AD-CA3D-31CC22E9D1B7}"/>
              </a:ext>
            </a:extLst>
          </p:cNvPr>
          <p:cNvSpPr txBox="1"/>
          <p:nvPr/>
        </p:nvSpPr>
        <p:spPr>
          <a:xfrm>
            <a:off x="1374304" y="2445266"/>
            <a:ext cx="217899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Euclid Circular A Light Italic" panose="020B0304000000000000" pitchFamily="34" charset="0"/>
              </a:rPr>
              <a:t>Diverge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uclid Circular A Light Italic" panose="020B0304000000000000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8CEC4C-278E-1BF7-4A5D-F747F5F1AF65}"/>
              </a:ext>
            </a:extLst>
          </p:cNvPr>
          <p:cNvSpPr txBox="1"/>
          <p:nvPr/>
        </p:nvSpPr>
        <p:spPr>
          <a:xfrm>
            <a:off x="1374304" y="4238775"/>
            <a:ext cx="217899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Euclid Circular A Light Italic" panose="020B0304000000000000" pitchFamily="34" charset="0"/>
              </a:rPr>
              <a:t>Converge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uclid Circular A Light Italic" panose="020B0304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7436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theater&#10;&#10;Description automatically generated with low confidence">
            <a:extLst>
              <a:ext uri="{FF2B5EF4-FFF2-40B4-BE49-F238E27FC236}">
                <a16:creationId xmlns:a16="http://schemas.microsoft.com/office/drawing/2014/main" id="{1CC16C1F-0320-0B9D-D43D-691A3DFCC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36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3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9C993-4F91-4F11-A4A2-43512CEB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Euclid Circular A Medium Italic" panose="020B0604000000000000" pitchFamily="34" charset="0"/>
              </a:rPr>
              <a:t>Are we building the right solution?</a:t>
            </a:r>
            <a:endParaRPr lang="aa-ET" dirty="0">
              <a:solidFill>
                <a:schemeClr val="tx1"/>
              </a:solidFill>
              <a:latin typeface="Euclid Circular A Medium Italic" panose="020B0604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4F6C7-45B9-D0E7-CFE9-90459D6CB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47" y="1968428"/>
            <a:ext cx="9934906" cy="36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9578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ubReader Color">
  <a:themeElements>
    <a:clrScheme name="SubReader 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SubReader Color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ubReader 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ubReader Color">
  <a:themeElements>
    <a:clrScheme name="SubReader 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SubReader Color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ubReader 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8D3EEC38E54F447AC9CBAE3DFA7913F" ma:contentTypeVersion="16" ma:contentTypeDescription="Opret et nyt dokument." ma:contentTypeScope="" ma:versionID="3b514ca8b5b09ca134cac50c3967c9f9">
  <xsd:schema xmlns:xsd="http://www.w3.org/2001/XMLSchema" xmlns:xs="http://www.w3.org/2001/XMLSchema" xmlns:p="http://schemas.microsoft.com/office/2006/metadata/properties" xmlns:ns2="5e457b28-7b7f-4c62-b3f8-c8d17b83affe" xmlns:ns3="6e86eb6e-5b9d-4101-bf94-dceb8f51cd4f" targetNamespace="http://schemas.microsoft.com/office/2006/metadata/properties" ma:root="true" ma:fieldsID="29fcdb50a8a75d533dda872290cfcdf4" ns2:_="" ns3:_="">
    <xsd:import namespace="5e457b28-7b7f-4c62-b3f8-c8d17b83affe"/>
    <xsd:import namespace="6e86eb6e-5b9d-4101-bf94-dceb8f51cd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57b28-7b7f-4c62-b3f8-c8d17b83af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b18a4855-1536-404a-a533-a2d0ba524c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6eb6e-5b9d-4101-bf94-dceb8f51cd4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afe9539-5ebf-419a-8eec-5159bafc648f}" ma:internalName="TaxCatchAll" ma:showField="CatchAllData" ma:web="6e86eb6e-5b9d-4101-bf94-dceb8f51cd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B6469E-4D9E-4453-B93E-99C549F0E539}"/>
</file>

<file path=customXml/itemProps2.xml><?xml version="1.0" encoding="utf-8"?>
<ds:datastoreItem xmlns:ds="http://schemas.openxmlformats.org/officeDocument/2006/customXml" ds:itemID="{CEBC4395-556E-43D9-A130-DEF044F0932E}"/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179</Words>
  <Application>Microsoft Macintosh PowerPoint</Application>
  <PresentationFormat>Widescreen</PresentationFormat>
  <Paragraphs>61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Calibri</vt:lpstr>
      <vt:lpstr>Euclid Circular A</vt:lpstr>
      <vt:lpstr>Euclid Circular A Bold Italic</vt:lpstr>
      <vt:lpstr>Euclid Circular A Light Italic</vt:lpstr>
      <vt:lpstr>Euclid Circular A Medium Italic</vt:lpstr>
      <vt:lpstr>Euclid Circular A Regular Ita</vt:lpstr>
      <vt:lpstr>Euclid Circular B Bold Italic</vt:lpstr>
      <vt:lpstr>Euclid Circular B Regular Ita</vt:lpstr>
      <vt:lpstr>Helvetica</vt:lpstr>
      <vt:lpstr>Helvetica Light</vt:lpstr>
      <vt:lpstr>Helvetica Neue</vt:lpstr>
      <vt:lpstr>Helvetica Neue Light</vt:lpstr>
      <vt:lpstr>Lato</vt:lpstr>
      <vt:lpstr>Lato Light</vt:lpstr>
      <vt:lpstr>SubReader Color</vt:lpstr>
      <vt:lpstr>PowerPoint Presentation</vt:lpstr>
      <vt:lpstr>Agenda</vt:lpstr>
      <vt:lpstr>PowerPoint Presentation</vt:lpstr>
      <vt:lpstr>Ideation</vt:lpstr>
      <vt:lpstr>PowerPoint Presentation</vt:lpstr>
      <vt:lpstr>Minimum Viable Product (MVP)</vt:lpstr>
      <vt:lpstr>Are we solving the right problem?</vt:lpstr>
      <vt:lpstr>PowerPoint Presentation</vt:lpstr>
      <vt:lpstr>Are we building the right solution?</vt:lpstr>
      <vt:lpstr>PowerPoint Presentation</vt:lpstr>
      <vt:lpstr>From MVP to Company</vt:lpstr>
      <vt:lpstr>PowerPoint Presentation</vt:lpstr>
      <vt:lpstr>PowerPoint Presentation</vt:lpstr>
      <vt:lpstr>PowerPoint Presentation</vt:lpstr>
      <vt:lpstr>PowerPoint Presentation</vt:lpstr>
      <vt:lpstr>SubReader Cinema</vt:lpstr>
      <vt:lpstr>PowerPoint Presentation</vt:lpstr>
      <vt:lpstr>SubReader Plus</vt:lpstr>
      <vt:lpstr>PowerPoint Presentation</vt:lpstr>
      <vt:lpstr>SubReader School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Alexander Gram Jensen</cp:lastModifiedBy>
  <cp:revision>45</cp:revision>
  <dcterms:modified xsi:type="dcterms:W3CDTF">2023-02-11T09:21:15Z</dcterms:modified>
</cp:coreProperties>
</file>