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ink/ink1.xml" ContentType="application/inkml+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97" r:id="rId3"/>
    <p:sldId id="292" r:id="rId4"/>
    <p:sldId id="342" r:id="rId5"/>
    <p:sldId id="341" r:id="rId6"/>
    <p:sldId id="260" r:id="rId7"/>
    <p:sldId id="326" r:id="rId8"/>
    <p:sldId id="344" r:id="rId9"/>
    <p:sldId id="345" r:id="rId10"/>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7"/>
    <p:restoredTop sz="89050"/>
  </p:normalViewPr>
  <p:slideViewPr>
    <p:cSldViewPr snapToGrid="0">
      <p:cViewPr varScale="1">
        <p:scale>
          <a:sx n="111" d="100"/>
          <a:sy n="111" d="100"/>
        </p:scale>
        <p:origin x="5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6T16:56:37.723"/>
    </inkml:context>
    <inkml:brush xml:id="br0">
      <inkml:brushProperty name="width" value="0.05" units="cm"/>
      <inkml:brushProperty name="height" value="0.05" units="cm"/>
    </inkml:brush>
  </inkml:definitions>
  <inkml:trace contextRef="#ctx0" brushRef="#br0">0 465 24575,'92'-1'0,"-1"0"0,1 0 0,-1 0 0,1 1 0,-1-1 0,1 0 0,-1 0 0,1 1 0,-1-1 0,1 0 0,2 0 0,-18 1 0,1 0 0,17-1 0,-16 0 0,14 1 0,10-1 0,8 0 0,3 0 0,0 0 0,-4 0 0,-7 0 0,-10 0 0,-15 1 0,-18-1 0,11 1 0,-16 0 0,3 0 0,1 0 0,1 0 0,1 0 0,5 0 0,3 0 0,9 0 0,1 0 0,-1 0 0,-2 0 0,-3 0 0,-1 0 0,-5 0 0,-2 0 0,-5 0 0,-2 0 0,40 0 0,-18 0 0,-24 0 0,-21 0 0,-14 0 0,-9 0 0,0 0 0,5 0 0,18 0 0,19 3 0,16 1 0,9-1 0,-4 0 0,-10-3 0,-15 0 0,-15 0 0,-12 0 0,-13-2 0,-8-8 0,-9-4 0,-9-15 0,-9-8 0,-6-2 0,-4 0 0,0 10 0,-6-1 0,-9-4 0,-9-6 0,-1-3 0,9 4 0,11 8 0,14 11 0,10 6 0,6 6 0,8 9 0,9 5 0,3 4 0,7 5 0,2 0 0,1 2 0,4 2 0,5 4 0,8 8 0,8 10 0,2 0 0,-7-4 0,-4-9 0,-7-5 0,-2-1 0,-2 0 0,-4 0 0,0 0 0,-3-3 0,-1 0 0,2 0 0,-1 0 0,1 3 0,-1-1 0,-1 0 0,-1-3 0,-6-4 0,2-5 0,-10-5 0,-6 8 0,-10 4 0,-9 12 0,-7 14 0,1 3 0,-1 7 0,5-3 0,5-8 0,1-1 0,0-4 0,1 1 0,2-4 0,4-7 0,4-8 0,3-7 0,4-4 0,-1-2 0,2-1 0,-1-2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551936-AABF-1A48-A7F9-15FCE4E7A49D}" type="datetimeFigureOut">
              <a:rPr lang="en-DK" smtClean="0"/>
              <a:t>02/09/2023</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E2F7D-63D0-0043-A17F-7D3C37471C1F}" type="slidenum">
              <a:rPr lang="en-DK" smtClean="0"/>
              <a:t>‹nr.›</a:t>
            </a:fld>
            <a:endParaRPr lang="en-DK"/>
          </a:p>
        </p:txBody>
      </p:sp>
    </p:spTree>
    <p:extLst>
      <p:ext uri="{BB962C8B-B14F-4D97-AF65-F5344CB8AC3E}">
        <p14:creationId xmlns:p14="http://schemas.microsoft.com/office/powerpoint/2010/main" val="242556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st.dk/en/Statistik/emner/borgere/befolkning/befolkningst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st.dk/en/Statistik/emner/borgere/befolkning/befolkningsta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st.dk/en/Statistik/emner/borgere/befolkning/befolkningsta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st.dk/en/Statistik/emner/borgere/befolkning/befolkningst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p:txBody>
      </p:sp>
      <p:sp>
        <p:nvSpPr>
          <p:cNvPr id="4" name="Slide Number Placeholder 3"/>
          <p:cNvSpPr>
            <a:spLocks noGrp="1"/>
          </p:cNvSpPr>
          <p:nvPr>
            <p:ph type="sldNum" sz="quarter" idx="5"/>
          </p:nvPr>
        </p:nvSpPr>
        <p:spPr/>
        <p:txBody>
          <a:bodyPr/>
          <a:lstStyle/>
          <a:p>
            <a:fld id="{1D5A82F8-CC3C-714C-B760-CDE8DDAA8665}" type="slidenum">
              <a:rPr lang="en-DK" smtClean="0"/>
              <a:t>2</a:t>
            </a:fld>
            <a:endParaRPr lang="en-DK"/>
          </a:p>
        </p:txBody>
      </p:sp>
    </p:spTree>
    <p:extLst>
      <p:ext uri="{BB962C8B-B14F-4D97-AF65-F5344CB8AC3E}">
        <p14:creationId xmlns:p14="http://schemas.microsoft.com/office/powerpoint/2010/main" val="324085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p:txBody>
      </p:sp>
      <p:sp>
        <p:nvSpPr>
          <p:cNvPr id="4" name="Slide Number Placeholder 3"/>
          <p:cNvSpPr>
            <a:spLocks noGrp="1"/>
          </p:cNvSpPr>
          <p:nvPr>
            <p:ph type="sldNum" sz="quarter" idx="5"/>
          </p:nvPr>
        </p:nvSpPr>
        <p:spPr/>
        <p:txBody>
          <a:bodyPr/>
          <a:lstStyle/>
          <a:p>
            <a:fld id="{1D5A82F8-CC3C-714C-B760-CDE8DDAA8665}" type="slidenum">
              <a:rPr lang="en-DK" smtClean="0"/>
              <a:t>3</a:t>
            </a:fld>
            <a:endParaRPr lang="en-DK"/>
          </a:p>
        </p:txBody>
      </p:sp>
    </p:spTree>
    <p:extLst>
      <p:ext uri="{BB962C8B-B14F-4D97-AF65-F5344CB8AC3E}">
        <p14:creationId xmlns:p14="http://schemas.microsoft.com/office/powerpoint/2010/main" val="118345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p:txBody>
      </p:sp>
      <p:sp>
        <p:nvSpPr>
          <p:cNvPr id="4" name="Slide Number Placeholder 3"/>
          <p:cNvSpPr>
            <a:spLocks noGrp="1"/>
          </p:cNvSpPr>
          <p:nvPr>
            <p:ph type="sldNum" sz="quarter" idx="5"/>
          </p:nvPr>
        </p:nvSpPr>
        <p:spPr/>
        <p:txBody>
          <a:bodyPr/>
          <a:lstStyle/>
          <a:p>
            <a:fld id="{1D5A82F8-CC3C-714C-B760-CDE8DDAA8665}" type="slidenum">
              <a:rPr lang="en-DK" smtClean="0"/>
              <a:t>4</a:t>
            </a:fld>
            <a:endParaRPr lang="en-DK"/>
          </a:p>
        </p:txBody>
      </p:sp>
    </p:spTree>
    <p:extLst>
      <p:ext uri="{BB962C8B-B14F-4D97-AF65-F5344CB8AC3E}">
        <p14:creationId xmlns:p14="http://schemas.microsoft.com/office/powerpoint/2010/main" val="35797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p:txBody>
      </p:sp>
      <p:sp>
        <p:nvSpPr>
          <p:cNvPr id="4" name="Slide Number Placeholder 3"/>
          <p:cNvSpPr>
            <a:spLocks noGrp="1"/>
          </p:cNvSpPr>
          <p:nvPr>
            <p:ph type="sldNum" sz="quarter" idx="5"/>
          </p:nvPr>
        </p:nvSpPr>
        <p:spPr/>
        <p:txBody>
          <a:bodyPr/>
          <a:lstStyle/>
          <a:p>
            <a:fld id="{1D5A82F8-CC3C-714C-B760-CDE8DDAA8665}" type="slidenum">
              <a:rPr lang="en-DK" smtClean="0"/>
              <a:t>5</a:t>
            </a:fld>
            <a:endParaRPr lang="en-DK"/>
          </a:p>
        </p:txBody>
      </p:sp>
    </p:spTree>
    <p:extLst>
      <p:ext uri="{BB962C8B-B14F-4D97-AF65-F5344CB8AC3E}">
        <p14:creationId xmlns:p14="http://schemas.microsoft.com/office/powerpoint/2010/main" val="362894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4ed370a8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184ed370a8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g184ed370a86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8775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97" name="Google Shape;1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55262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97" name="Google Shape;19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76354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1B6B7-CC00-40DE-F9D4-18E0E72A079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D78A21AC-B6A7-3051-F247-0EBFDD758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F201A1FF-1A1E-5054-2883-01F6654FEB8B}"/>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7B574A87-FDAB-20B3-1098-9D1DD68413A8}"/>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0F2F68A6-7D30-4A21-E7AD-21BD983E5BD1}"/>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41886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EA8-B7E5-56FA-5A32-0EB07E7E6B8F}"/>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7634EBD-C190-9EDB-8D0A-EFA3BF61EC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ED6A3F90-2D6B-DEBE-5A65-6BC39F816DFC}"/>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B924B76C-944F-7954-79DE-485E0EFD9A0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89911469-AD3D-CA67-23D8-846E8587ADEB}"/>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134116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F3BDF-366D-8262-8131-AF2B70A176A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9304B233-D722-908C-ECDA-BA0E91DE16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3502559C-A2B1-5246-3B0F-DD45EE420498}"/>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2AD5EB60-D486-0918-6008-24EFF3960AC7}"/>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60DD40FA-EFFA-6EEC-E19E-2E4DDC984457}"/>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59388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F9733-BEBB-F9DA-25CA-B2EE0D2AF7BE}"/>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AFDEAF46-BA0D-A2AE-FCA5-4D23423812E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289E0141-5231-229C-925C-5E2795FAE437}"/>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B8692EA8-60A7-F277-C3A5-E62FC653880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F1324C3A-417D-49D4-808D-103F39D395F8}"/>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130941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3F13-29E0-4F3F-6351-34586D6C2D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F9616DA9-E76E-F33D-A8C7-184A89F206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01D31B-E6D5-5703-4CA7-7C46AB0F50C4}"/>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2CFA9F14-2573-0F46-1DFA-E94657F33FB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8162236F-E868-96B5-22B4-BC22653A3DE2}"/>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73587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3101-03D8-2A8A-5560-1767106C9F09}"/>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C7E628AB-4997-B549-8441-70081415ED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D3EA58A1-38C0-9AD5-E4D3-E7926D435A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22E84F36-F6BD-3E57-37D0-C9C4A517E2ED}"/>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6" name="Footer Placeholder 5">
            <a:extLst>
              <a:ext uri="{FF2B5EF4-FFF2-40B4-BE49-F238E27FC236}">
                <a16:creationId xmlns:a16="http://schemas.microsoft.com/office/drawing/2014/main" id="{37BBFC0D-F135-51EE-8A20-F7D80FD67857}"/>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D57AE1A9-EBBA-E6E1-6D1C-217224A4113B}"/>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36672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358B-F418-06E6-ECA3-EB0180D8F6D1}"/>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6B878F1A-5769-FEA1-3D2F-7B3C5BE16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336411-A72A-8762-1274-8D925499DF2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01246930-CA06-8CC2-B66F-BD6C556C5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FEBE75-6464-8C5F-6B58-2A1F79D201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18FB483A-FA41-E03A-0195-350B27FC3188}"/>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8" name="Footer Placeholder 7">
            <a:extLst>
              <a:ext uri="{FF2B5EF4-FFF2-40B4-BE49-F238E27FC236}">
                <a16:creationId xmlns:a16="http://schemas.microsoft.com/office/drawing/2014/main" id="{A08FFAF3-F567-35E5-39C1-EEC8EE34B2A3}"/>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11D0D661-DFBA-689F-142E-8D5DE8A27F38}"/>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299333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1E8-48AE-83DC-A2C0-0B37818601EC}"/>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6DC71D6A-D99C-F612-0E8D-60FCC9333414}"/>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4" name="Footer Placeholder 3">
            <a:extLst>
              <a:ext uri="{FF2B5EF4-FFF2-40B4-BE49-F238E27FC236}">
                <a16:creationId xmlns:a16="http://schemas.microsoft.com/office/drawing/2014/main" id="{29A1BA0C-9DC2-D6F9-1481-B40948D541A1}"/>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BDAA4531-F76D-823B-07BA-9EE996AABA63}"/>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222792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814F7-4351-3E1F-B0E6-394CA86C6885}"/>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3" name="Footer Placeholder 2">
            <a:extLst>
              <a:ext uri="{FF2B5EF4-FFF2-40B4-BE49-F238E27FC236}">
                <a16:creationId xmlns:a16="http://schemas.microsoft.com/office/drawing/2014/main" id="{FF2F326B-DEE5-4D4A-83E9-ECE9655AE7EC}"/>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B890B106-5A1D-0CBD-233A-DFEBFAE80ABC}"/>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410020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8903-7900-3CBE-2E47-D614693CDB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C3BC579F-742D-1AEF-043D-C71C5734D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C2890DD6-3258-5660-8E93-103B17971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90DA86C-B143-77FE-A7DF-5562D2C841DC}"/>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6" name="Footer Placeholder 5">
            <a:extLst>
              <a:ext uri="{FF2B5EF4-FFF2-40B4-BE49-F238E27FC236}">
                <a16:creationId xmlns:a16="http://schemas.microsoft.com/office/drawing/2014/main" id="{B3E3AB27-48F6-CA3D-BBF2-7B75914C548A}"/>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C9237B0D-D570-2BC4-5411-269E85F56627}"/>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152666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13F2A-00F6-5E9E-E5DB-F63612792C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E92E645A-D3AF-942A-83CD-288A0AB1F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7BC936C5-39EE-7D73-345D-C71D2EFB0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6768EC-9047-2A57-8D8A-47BF8F9F78DB}"/>
              </a:ext>
            </a:extLst>
          </p:cNvPr>
          <p:cNvSpPr>
            <a:spLocks noGrp="1"/>
          </p:cNvSpPr>
          <p:nvPr>
            <p:ph type="dt" sz="half" idx="10"/>
          </p:nvPr>
        </p:nvSpPr>
        <p:spPr/>
        <p:txBody>
          <a:bodyPr/>
          <a:lstStyle/>
          <a:p>
            <a:fld id="{59AF9BF8-AF2A-714D-B0A9-A273286D1EBB}" type="datetimeFigureOut">
              <a:rPr lang="en-DK" smtClean="0"/>
              <a:t>02/09/2023</a:t>
            </a:fld>
            <a:endParaRPr lang="en-DK"/>
          </a:p>
        </p:txBody>
      </p:sp>
      <p:sp>
        <p:nvSpPr>
          <p:cNvPr id="6" name="Footer Placeholder 5">
            <a:extLst>
              <a:ext uri="{FF2B5EF4-FFF2-40B4-BE49-F238E27FC236}">
                <a16:creationId xmlns:a16="http://schemas.microsoft.com/office/drawing/2014/main" id="{3D075E85-4BF3-33BE-E573-BFA48440DF16}"/>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9FD352D6-2704-9ED2-FACA-12837DBB072A}"/>
              </a:ext>
            </a:extLst>
          </p:cNvPr>
          <p:cNvSpPr>
            <a:spLocks noGrp="1"/>
          </p:cNvSpPr>
          <p:nvPr>
            <p:ph type="sldNum" sz="quarter" idx="12"/>
          </p:nvPr>
        </p:nvSpPr>
        <p:spPr/>
        <p:txBody>
          <a:bodyPr/>
          <a:lstStyle/>
          <a:p>
            <a:fld id="{F052946C-93DC-3E40-8AAA-DD4CFE9D41ED}" type="slidenum">
              <a:rPr lang="en-DK" smtClean="0"/>
              <a:t>‹nr.›</a:t>
            </a:fld>
            <a:endParaRPr lang="en-DK"/>
          </a:p>
        </p:txBody>
      </p:sp>
    </p:spTree>
    <p:extLst>
      <p:ext uri="{BB962C8B-B14F-4D97-AF65-F5344CB8AC3E}">
        <p14:creationId xmlns:p14="http://schemas.microsoft.com/office/powerpoint/2010/main" val="297972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579D8-B359-9D97-32DE-2F9C03538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CEE6B3E1-ED3C-5957-B126-53413027F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1D12110A-B117-BB0C-198C-80C5BD8F5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F9BF8-AF2A-714D-B0A9-A273286D1EBB}" type="datetimeFigureOut">
              <a:rPr lang="en-DK" smtClean="0"/>
              <a:t>02/09/2023</a:t>
            </a:fld>
            <a:endParaRPr lang="en-DK"/>
          </a:p>
        </p:txBody>
      </p:sp>
      <p:sp>
        <p:nvSpPr>
          <p:cNvPr id="5" name="Footer Placeholder 4">
            <a:extLst>
              <a:ext uri="{FF2B5EF4-FFF2-40B4-BE49-F238E27FC236}">
                <a16:creationId xmlns:a16="http://schemas.microsoft.com/office/drawing/2014/main" id="{FBC79274-90FB-D0ED-DEB1-EC09847A46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K"/>
          </a:p>
        </p:txBody>
      </p:sp>
      <p:sp>
        <p:nvSpPr>
          <p:cNvPr id="6" name="Slide Number Placeholder 5">
            <a:extLst>
              <a:ext uri="{FF2B5EF4-FFF2-40B4-BE49-F238E27FC236}">
                <a16:creationId xmlns:a16="http://schemas.microsoft.com/office/drawing/2014/main" id="{7783BEFC-F1F4-B0F4-20D3-9A067AE45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2946C-93DC-3E40-8AAA-DD4CFE9D41ED}" type="slidenum">
              <a:rPr lang="en-DK" smtClean="0"/>
              <a:t>‹nr.›</a:t>
            </a:fld>
            <a:endParaRPr lang="en-DK"/>
          </a:p>
        </p:txBody>
      </p:sp>
    </p:spTree>
    <p:extLst>
      <p:ext uri="{BB962C8B-B14F-4D97-AF65-F5344CB8AC3E}">
        <p14:creationId xmlns:p14="http://schemas.microsoft.com/office/powerpoint/2010/main" val="14430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borgerforslag.dk/se-og-stoet-forslag/?Id=FT-07624" TargetMode="External"/><Relationship Id="rId5" Type="http://schemas.openxmlformats.org/officeDocument/2006/relationships/hyperlink" Target="https://menneskeret.dk/udgivelser/digital-kommunikation-kommunerne"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hyperlink" Target="https://www.sinsinvalid.org/blog/access-suggestions-for-a-public-event" TargetMode="External"/><Relationship Id="rId13" Type="http://schemas.openxmlformats.org/officeDocument/2006/relationships/hyperlink" Target="https://www.dr.dk/drtv/se/mod-de-blindes-verden_317737" TargetMode="External"/><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changepeople.org/#OurWork" TargetMode="External"/><Relationship Id="rId11" Type="http://schemas.openxmlformats.org/officeDocument/2006/relationships/image" Target="../media/image22.png"/><Relationship Id="rId5" Type="http://schemas.openxmlformats.org/officeDocument/2006/relationships/hyperlink" Target="https://tegnsprog.dk/#%7Csoeg%7C'tekst'design%7Cresultat%7C4%7Ctrestjerner%7C1%7Ctegn%7C770" TargetMode="External"/><Relationship Id="rId10" Type="http://schemas.openxmlformats.org/officeDocument/2006/relationships/hyperlink" Target="http://www.artbeyondsight.org/mei/" TargetMode="External"/><Relationship Id="rId4" Type="http://schemas.openxmlformats.org/officeDocument/2006/relationships/image" Target="../media/image19.png"/><Relationship Id="rId9" Type="http://schemas.openxmlformats.org/officeDocument/2006/relationships/image" Target="../media/image21.gif"/></Relationships>
</file>

<file path=ppt/slides/_rels/slide9.xml.rels><?xml version="1.0" encoding="UTF-8" standalone="yes"?>
<Relationships xmlns="http://schemas.openxmlformats.org/package/2006/relationships"><Relationship Id="rId3" Type="http://schemas.openxmlformats.org/officeDocument/2006/relationships/hyperlink" Target="https://sosproject.dtu.d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 name="Picture 5" descr="Drawing of white hands exchanging paper forms, a similar form is in display on a computer. Black hands on the keyboard seem to be typing a password that is written on a piece of paper with the title passwords (spelled incorrectly), a pen lays on top of this paper without its lid.">
            <a:extLst>
              <a:ext uri="{FF2B5EF4-FFF2-40B4-BE49-F238E27FC236}">
                <a16:creationId xmlns:a16="http://schemas.microsoft.com/office/drawing/2014/main" id="{82F54DEB-38CB-6087-57A2-70CCFF682247}"/>
              </a:ext>
            </a:extLst>
          </p:cNvPr>
          <p:cNvPicPr>
            <a:picLocks noChangeAspect="1"/>
          </p:cNvPicPr>
          <p:nvPr/>
        </p:nvPicPr>
        <p:blipFill rotWithShape="1">
          <a:blip r:embed="rId3"/>
          <a:srcRect r="25481"/>
          <a:stretch/>
        </p:blipFill>
        <p:spPr>
          <a:xfrm>
            <a:off x="4552329" y="361926"/>
            <a:ext cx="7459035" cy="6339358"/>
          </a:xfrm>
          <a:prstGeom prst="rect">
            <a:avLst/>
          </a:prstGeom>
        </p:spPr>
      </p:pic>
      <p:pic>
        <p:nvPicPr>
          <p:cNvPr id="3" name="Picture 2" descr="Technologies in practice group logo">
            <a:extLst>
              <a:ext uri="{FF2B5EF4-FFF2-40B4-BE49-F238E27FC236}">
                <a16:creationId xmlns:a16="http://schemas.microsoft.com/office/drawing/2014/main" id="{B66511F9-97D8-94D0-7A4C-0DC3560456C0}"/>
              </a:ext>
            </a:extLst>
          </p:cNvPr>
          <p:cNvPicPr>
            <a:picLocks noChangeAspect="1"/>
          </p:cNvPicPr>
          <p:nvPr/>
        </p:nvPicPr>
        <p:blipFill>
          <a:blip r:embed="rId4"/>
          <a:stretch>
            <a:fillRect/>
          </a:stretch>
        </p:blipFill>
        <p:spPr>
          <a:xfrm>
            <a:off x="9901237" y="390000"/>
            <a:ext cx="1909911" cy="339743"/>
          </a:xfrm>
          <a:prstGeom prst="rect">
            <a:avLst/>
          </a:prstGeom>
        </p:spPr>
      </p:pic>
      <p:sp>
        <p:nvSpPr>
          <p:cNvPr id="7" name="Google Shape;92;p1">
            <a:extLst>
              <a:ext uri="{FF2B5EF4-FFF2-40B4-BE49-F238E27FC236}">
                <a16:creationId xmlns:a16="http://schemas.microsoft.com/office/drawing/2014/main" id="{26867B05-4F7C-1789-0C8B-C957765E93ED}"/>
              </a:ext>
            </a:extLst>
          </p:cNvPr>
          <p:cNvSpPr txBox="1"/>
          <p:nvPr/>
        </p:nvSpPr>
        <p:spPr>
          <a:xfrm>
            <a:off x="393006" y="1358280"/>
            <a:ext cx="3767842" cy="162555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3000"/>
              <a:buFont typeface="Calibri"/>
              <a:buNone/>
            </a:pPr>
            <a:r>
              <a:rPr lang="en-GB" sz="2400" b="1" i="0" u="none" strike="noStrike" cap="none" dirty="0">
                <a:solidFill>
                  <a:schemeClr val="dk1"/>
                </a:solidFill>
                <a:latin typeface="Calibri"/>
                <a:ea typeface="Calibri"/>
                <a:cs typeface="Calibri"/>
                <a:sym typeface="Calibri"/>
              </a:rPr>
              <a:t>Barbara Nino Carreras </a:t>
            </a:r>
          </a:p>
          <a:p>
            <a:pPr marL="0" marR="0" lvl="0" indent="0" algn="l" rtl="0">
              <a:lnSpc>
                <a:spcPct val="90000"/>
              </a:lnSpc>
              <a:spcBef>
                <a:spcPts val="0"/>
              </a:spcBef>
              <a:spcAft>
                <a:spcPts val="0"/>
              </a:spcAft>
              <a:buClr>
                <a:schemeClr val="dk1"/>
              </a:buClr>
              <a:buSzPts val="3000"/>
              <a:buFont typeface="Calibri"/>
              <a:buNone/>
            </a:pPr>
            <a:r>
              <a:rPr lang="en-GB" sz="2400" b="1" dirty="0">
                <a:solidFill>
                  <a:schemeClr val="dk1"/>
                </a:solidFill>
                <a:latin typeface="Calibri"/>
                <a:ea typeface="Calibri"/>
                <a:cs typeface="Calibri"/>
                <a:sym typeface="Calibri"/>
              </a:rPr>
              <a:t>(she/her)</a:t>
            </a:r>
          </a:p>
          <a:p>
            <a:pPr marL="0" marR="0" lvl="0" indent="0" algn="l" rtl="0">
              <a:lnSpc>
                <a:spcPct val="90000"/>
              </a:lnSpc>
              <a:spcBef>
                <a:spcPts val="0"/>
              </a:spcBef>
              <a:spcAft>
                <a:spcPts val="0"/>
              </a:spcAft>
              <a:buClr>
                <a:schemeClr val="dk1"/>
              </a:buClr>
              <a:buSzPts val="3000"/>
              <a:buFont typeface="Calibri"/>
              <a:buNone/>
            </a:pPr>
            <a:endParaRPr lang="en-GB" sz="2400" b="1"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3000"/>
              <a:buFont typeface="Calibri"/>
              <a:buNone/>
            </a:pPr>
            <a:r>
              <a:rPr lang="en-GB" sz="2400" b="1" i="0" u="none" strike="noStrike" cap="none" dirty="0">
                <a:solidFill>
                  <a:schemeClr val="dk1"/>
                </a:solidFill>
                <a:latin typeface="Calibri"/>
                <a:ea typeface="Calibri"/>
                <a:cs typeface="Calibri"/>
                <a:sym typeface="Calibri"/>
              </a:rPr>
              <a:t>PhD Fellow </a:t>
            </a:r>
            <a:r>
              <a:rPr lang="en-GB" sz="2400" b="1" dirty="0">
                <a:solidFill>
                  <a:schemeClr val="dk1"/>
                </a:solidFill>
                <a:latin typeface="Calibri"/>
                <a:ea typeface="Calibri"/>
                <a:cs typeface="Calibri"/>
                <a:sym typeface="Calibri"/>
              </a:rPr>
              <a:t>at the </a:t>
            </a:r>
          </a:p>
          <a:p>
            <a:pPr marL="0" marR="0" lvl="0" indent="0" algn="l" rtl="0">
              <a:lnSpc>
                <a:spcPct val="90000"/>
              </a:lnSpc>
              <a:spcBef>
                <a:spcPts val="0"/>
              </a:spcBef>
              <a:spcAft>
                <a:spcPts val="0"/>
              </a:spcAft>
              <a:buClr>
                <a:schemeClr val="dk1"/>
              </a:buClr>
              <a:buSzPts val="3000"/>
              <a:buFont typeface="Calibri"/>
              <a:buNone/>
            </a:pPr>
            <a:r>
              <a:rPr lang="en-GB" sz="2400" b="1" i="0" u="none" strike="noStrike" cap="none" dirty="0">
                <a:solidFill>
                  <a:schemeClr val="dk1"/>
                </a:solidFill>
                <a:latin typeface="Calibri"/>
                <a:ea typeface="Calibri"/>
                <a:cs typeface="Calibri"/>
                <a:sym typeface="Calibri"/>
              </a:rPr>
              <a:t>IT University of Copenhagen</a:t>
            </a:r>
            <a:endParaRPr sz="2400" b="1" dirty="0"/>
          </a:p>
        </p:txBody>
      </p:sp>
      <p:pic>
        <p:nvPicPr>
          <p:cNvPr id="9" name="Picture 8" descr="Icon&#10;&#10;Description automatically generated">
            <a:extLst>
              <a:ext uri="{FF2B5EF4-FFF2-40B4-BE49-F238E27FC236}">
                <a16:creationId xmlns:a16="http://schemas.microsoft.com/office/drawing/2014/main" id="{D7796450-6136-4986-0333-9ADCB4607240}"/>
              </a:ext>
            </a:extLst>
          </p:cNvPr>
          <p:cNvPicPr>
            <a:picLocks noChangeAspect="1"/>
          </p:cNvPicPr>
          <p:nvPr/>
        </p:nvPicPr>
        <p:blipFill>
          <a:blip r:embed="rId5"/>
          <a:stretch>
            <a:fillRect/>
          </a:stretch>
        </p:blipFill>
        <p:spPr>
          <a:xfrm>
            <a:off x="468557" y="361926"/>
            <a:ext cx="1808370" cy="6344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F0F68C-7304-E441-940F-D4CAC8A8B58B}"/>
              </a:ext>
            </a:extLst>
          </p:cNvPr>
          <p:cNvSpPr>
            <a:spLocks noGrp="1"/>
          </p:cNvSpPr>
          <p:nvPr>
            <p:ph type="sldNum" sz="quarter" idx="12"/>
          </p:nvPr>
        </p:nvSpPr>
        <p:spPr/>
        <p:txBody>
          <a:bodyPr/>
          <a:lstStyle/>
          <a:p>
            <a:fld id="{388B7B67-1DE5-CF4E-BBC6-D8A51E7CAD9D}" type="slidenum">
              <a:rPr lang="en-DK" sz="1800" smtClean="0">
                <a:solidFill>
                  <a:schemeClr val="bg1"/>
                </a:solidFill>
              </a:rPr>
              <a:t>2</a:t>
            </a:fld>
            <a:endParaRPr lang="en-DK" sz="1800" dirty="0">
              <a:solidFill>
                <a:schemeClr val="bg1"/>
              </a:solidFill>
            </a:endParaRPr>
          </a:p>
        </p:txBody>
      </p:sp>
      <p:pic>
        <p:nvPicPr>
          <p:cNvPr id="3" name="Picture 2">
            <a:extLst>
              <a:ext uri="{FF2B5EF4-FFF2-40B4-BE49-F238E27FC236}">
                <a16:creationId xmlns:a16="http://schemas.microsoft.com/office/drawing/2014/main" id="{D69912C5-67E0-4CC9-CD60-121C41223487}"/>
              </a:ext>
            </a:extLst>
          </p:cNvPr>
          <p:cNvPicPr>
            <a:picLocks noChangeAspect="1"/>
          </p:cNvPicPr>
          <p:nvPr/>
        </p:nvPicPr>
        <p:blipFill rotWithShape="1">
          <a:blip r:embed="rId3"/>
          <a:srcRect r="813" b="38401"/>
          <a:stretch/>
        </p:blipFill>
        <p:spPr>
          <a:xfrm>
            <a:off x="13137" y="3739194"/>
            <a:ext cx="12165726" cy="2750231"/>
          </a:xfrm>
          <a:prstGeom prst="rect">
            <a:avLst/>
          </a:prstGeom>
        </p:spPr>
      </p:pic>
      <p:pic>
        <p:nvPicPr>
          <p:cNvPr id="7" name="Picture 6" descr="Technologies in practice group logo">
            <a:extLst>
              <a:ext uri="{FF2B5EF4-FFF2-40B4-BE49-F238E27FC236}">
                <a16:creationId xmlns:a16="http://schemas.microsoft.com/office/drawing/2014/main" id="{E542B4C8-B3E4-373F-4A5C-764BFB14F7C4}"/>
              </a:ext>
            </a:extLst>
          </p:cNvPr>
          <p:cNvPicPr>
            <a:picLocks noChangeAspect="1"/>
          </p:cNvPicPr>
          <p:nvPr/>
        </p:nvPicPr>
        <p:blipFill>
          <a:blip r:embed="rId4"/>
          <a:stretch>
            <a:fillRect/>
          </a:stretch>
        </p:blipFill>
        <p:spPr>
          <a:xfrm>
            <a:off x="9901237" y="390000"/>
            <a:ext cx="1909911" cy="339743"/>
          </a:xfrm>
          <a:prstGeom prst="rect">
            <a:avLst/>
          </a:prstGeom>
        </p:spPr>
      </p:pic>
      <p:sp>
        <p:nvSpPr>
          <p:cNvPr id="8" name="Google Shape;113;p3">
            <a:extLst>
              <a:ext uri="{FF2B5EF4-FFF2-40B4-BE49-F238E27FC236}">
                <a16:creationId xmlns:a16="http://schemas.microsoft.com/office/drawing/2014/main" id="{121C16FE-6914-D267-046A-0123392386A5}"/>
              </a:ext>
            </a:extLst>
          </p:cNvPr>
          <p:cNvSpPr txBox="1"/>
          <p:nvPr/>
        </p:nvSpPr>
        <p:spPr>
          <a:xfrm>
            <a:off x="242886" y="4532899"/>
            <a:ext cx="5661526" cy="346218"/>
          </a:xfrm>
          <a:prstGeom prst="rect">
            <a:avLst/>
          </a:prstGeom>
          <a:noFill/>
          <a:ln>
            <a:noFill/>
          </a:ln>
        </p:spPr>
        <p:txBody>
          <a:bodyPr spcFirstLastPara="1" wrap="square" lIns="68569" tIns="34275" rIns="68569" bIns="34275" anchor="t" anchorCtr="0">
            <a:spAutoFit/>
          </a:bodyPr>
          <a:lstStyle/>
          <a:p>
            <a:pPr marL="0" marR="0" lvl="0" indent="0" algn="l" rtl="0">
              <a:lnSpc>
                <a:spcPct val="90000"/>
              </a:lnSpc>
              <a:spcBef>
                <a:spcPts val="0"/>
              </a:spcBef>
              <a:spcAft>
                <a:spcPts val="0"/>
              </a:spcAft>
              <a:buClr>
                <a:schemeClr val="dk1"/>
              </a:buClr>
              <a:buSzPts val="3000"/>
              <a:buFont typeface="Calibri"/>
              <a:buNone/>
            </a:pPr>
            <a:r>
              <a:rPr lang="en-GB" sz="2000" b="1" dirty="0">
                <a:latin typeface="Calibri"/>
                <a:ea typeface="Calibri"/>
                <a:cs typeface="Calibri"/>
                <a:sym typeface="Calibri"/>
              </a:rPr>
              <a:t>Science and Technology Studies</a:t>
            </a:r>
            <a:endParaRPr lang="en-GB" sz="2000" b="1" i="0" u="none" strike="noStrike" cap="none" dirty="0">
              <a:latin typeface="Calibri"/>
              <a:ea typeface="Calibri"/>
              <a:cs typeface="Calibri"/>
              <a:sym typeface="Calibri"/>
            </a:endParaRPr>
          </a:p>
        </p:txBody>
      </p:sp>
      <p:sp>
        <p:nvSpPr>
          <p:cNvPr id="9" name="Google Shape;113;p3">
            <a:extLst>
              <a:ext uri="{FF2B5EF4-FFF2-40B4-BE49-F238E27FC236}">
                <a16:creationId xmlns:a16="http://schemas.microsoft.com/office/drawing/2014/main" id="{EB359F03-3B6B-6889-4CE5-73180BF8612C}"/>
              </a:ext>
            </a:extLst>
          </p:cNvPr>
          <p:cNvSpPr txBox="1"/>
          <p:nvPr/>
        </p:nvSpPr>
        <p:spPr>
          <a:xfrm>
            <a:off x="242886" y="4962824"/>
            <a:ext cx="3623720" cy="346218"/>
          </a:xfrm>
          <a:prstGeom prst="rect">
            <a:avLst/>
          </a:prstGeom>
          <a:noFill/>
          <a:ln>
            <a:noFill/>
          </a:ln>
        </p:spPr>
        <p:txBody>
          <a:bodyPr spcFirstLastPara="1" wrap="square" lIns="68569" tIns="34275" rIns="68569" bIns="34275" anchor="t" anchorCtr="0">
            <a:spAutoFit/>
          </a:bodyPr>
          <a:lstStyle/>
          <a:p>
            <a:pPr marL="0" marR="0" lvl="0" indent="0" algn="l" rtl="0">
              <a:lnSpc>
                <a:spcPct val="90000"/>
              </a:lnSpc>
              <a:spcBef>
                <a:spcPts val="0"/>
              </a:spcBef>
              <a:spcAft>
                <a:spcPts val="0"/>
              </a:spcAft>
              <a:buClr>
                <a:schemeClr val="dk1"/>
              </a:buClr>
              <a:buSzPts val="3000"/>
              <a:buFont typeface="Calibri"/>
              <a:buNone/>
            </a:pPr>
            <a:r>
              <a:rPr lang="en-GB" sz="2000" b="1" dirty="0">
                <a:latin typeface="Calibri"/>
                <a:ea typeface="Calibri"/>
                <a:cs typeface="Calibri"/>
                <a:sym typeface="Calibri"/>
              </a:rPr>
              <a:t>Anthropology </a:t>
            </a:r>
            <a:endParaRPr lang="en-GB" sz="2000" b="1" i="0" u="none" strike="noStrike" cap="none" dirty="0">
              <a:latin typeface="Calibri"/>
              <a:ea typeface="Calibri"/>
              <a:cs typeface="Calibri"/>
              <a:sym typeface="Calibri"/>
            </a:endParaRPr>
          </a:p>
        </p:txBody>
      </p:sp>
      <p:sp>
        <p:nvSpPr>
          <p:cNvPr id="10" name="Google Shape;113;p3">
            <a:extLst>
              <a:ext uri="{FF2B5EF4-FFF2-40B4-BE49-F238E27FC236}">
                <a16:creationId xmlns:a16="http://schemas.microsoft.com/office/drawing/2014/main" id="{E4898E20-9179-2414-5F0C-4A8550CD2C6A}"/>
              </a:ext>
            </a:extLst>
          </p:cNvPr>
          <p:cNvSpPr txBox="1"/>
          <p:nvPr/>
        </p:nvSpPr>
        <p:spPr>
          <a:xfrm>
            <a:off x="242886" y="5385149"/>
            <a:ext cx="5853114" cy="346218"/>
          </a:xfrm>
          <a:prstGeom prst="rect">
            <a:avLst/>
          </a:prstGeom>
          <a:noFill/>
          <a:ln>
            <a:noFill/>
          </a:ln>
        </p:spPr>
        <p:txBody>
          <a:bodyPr spcFirstLastPara="1" wrap="square" lIns="68569" tIns="34275" rIns="68569" bIns="34275" anchor="t" anchorCtr="0">
            <a:spAutoFit/>
          </a:bodyPr>
          <a:lstStyle/>
          <a:p>
            <a:pPr marL="0" marR="0" lvl="0" indent="0" algn="l" rtl="0">
              <a:lnSpc>
                <a:spcPct val="90000"/>
              </a:lnSpc>
              <a:spcBef>
                <a:spcPts val="0"/>
              </a:spcBef>
              <a:spcAft>
                <a:spcPts val="0"/>
              </a:spcAft>
              <a:buClr>
                <a:schemeClr val="dk1"/>
              </a:buClr>
              <a:buSzPts val="3000"/>
              <a:buFont typeface="Calibri"/>
              <a:buNone/>
            </a:pPr>
            <a:r>
              <a:rPr lang="en-GB" sz="2000" b="1" dirty="0">
                <a:latin typeface="Calibri"/>
                <a:ea typeface="Calibri"/>
                <a:cs typeface="Calibri"/>
                <a:sym typeface="Calibri"/>
              </a:rPr>
              <a:t>Human-computer Interaction</a:t>
            </a:r>
            <a:endParaRPr lang="en-GB" sz="2000" b="1" i="0" u="none" strike="noStrike" cap="none" dirty="0">
              <a:latin typeface="Calibri"/>
              <a:ea typeface="Calibri"/>
              <a:cs typeface="Calibri"/>
              <a:sym typeface="Calibri"/>
            </a:endParaRPr>
          </a:p>
        </p:txBody>
      </p:sp>
      <p:pic>
        <p:nvPicPr>
          <p:cNvPr id="2" name="Picture 1" descr="3 stacks of paper: interview transcripts, field notes , reports + online content written by relevant stakeholders &#10;&#10;examples: transcripts ">
            <a:extLst>
              <a:ext uri="{FF2B5EF4-FFF2-40B4-BE49-F238E27FC236}">
                <a16:creationId xmlns:a16="http://schemas.microsoft.com/office/drawing/2014/main" id="{B1746502-633B-6E68-70D1-AC21FFA2BA6E}"/>
              </a:ext>
            </a:extLst>
          </p:cNvPr>
          <p:cNvPicPr>
            <a:picLocks noChangeAspect="1"/>
          </p:cNvPicPr>
          <p:nvPr/>
        </p:nvPicPr>
        <p:blipFill rotWithShape="1">
          <a:blip r:embed="rId5"/>
          <a:srcRect l="4194" t="17213" r="72803" b="17942"/>
          <a:stretch/>
        </p:blipFill>
        <p:spPr>
          <a:xfrm>
            <a:off x="7920269" y="1384225"/>
            <a:ext cx="3018667" cy="4971335"/>
          </a:xfrm>
          <a:prstGeom prst="rect">
            <a:avLst/>
          </a:prstGeom>
        </p:spPr>
      </p:pic>
      <p:pic>
        <p:nvPicPr>
          <p:cNvPr id="4" name="Picture 3" descr="A drawing I made showing how I takes notes while observing people use and talk about public digital infrastructures on laptops, through paper forms and mobiles devices.&#10;">
            <a:extLst>
              <a:ext uri="{FF2B5EF4-FFF2-40B4-BE49-F238E27FC236}">
                <a16:creationId xmlns:a16="http://schemas.microsoft.com/office/drawing/2014/main" id="{50E5FA19-682F-029C-B393-EEC9F5AB3B57}"/>
              </a:ext>
            </a:extLst>
          </p:cNvPr>
          <p:cNvPicPr>
            <a:picLocks noChangeAspect="1"/>
          </p:cNvPicPr>
          <p:nvPr/>
        </p:nvPicPr>
        <p:blipFill rotWithShape="1">
          <a:blip r:embed="rId6"/>
          <a:srcRect r="72643" b="34637"/>
          <a:stretch/>
        </p:blipFill>
        <p:spPr>
          <a:xfrm>
            <a:off x="4442886" y="1500973"/>
            <a:ext cx="2893041" cy="4476441"/>
          </a:xfrm>
          <a:prstGeom prst="rect">
            <a:avLst/>
          </a:prstGeom>
        </p:spPr>
      </p:pic>
    </p:spTree>
    <p:extLst>
      <p:ext uri="{BB962C8B-B14F-4D97-AF65-F5344CB8AC3E}">
        <p14:creationId xmlns:p14="http://schemas.microsoft.com/office/powerpoint/2010/main" val="338837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1626-A835-9E48-A41B-F78ACD4A174C}"/>
              </a:ext>
            </a:extLst>
          </p:cNvPr>
          <p:cNvSpPr>
            <a:spLocks noGrp="1"/>
          </p:cNvSpPr>
          <p:nvPr>
            <p:ph type="ctrTitle"/>
          </p:nvPr>
        </p:nvSpPr>
        <p:spPr>
          <a:xfrm>
            <a:off x="837602" y="581850"/>
            <a:ext cx="6377586" cy="2237381"/>
          </a:xfrm>
        </p:spPr>
        <p:txBody>
          <a:bodyPr>
            <a:noAutofit/>
          </a:bodyPr>
          <a:lstStyle/>
          <a:p>
            <a:pPr algn="l"/>
            <a:br>
              <a:rPr lang="en-DK" sz="3000" b="1" dirty="0">
                <a:latin typeface="+mn-lt"/>
              </a:rPr>
            </a:br>
            <a:r>
              <a:rPr lang="en-DK" sz="3000" b="1" dirty="0">
                <a:latin typeface="+mn-lt"/>
              </a:rPr>
              <a:t>Since the early 2010s, citizens living in Denmark have had to use a digital e-ID to access public and private services</a:t>
            </a:r>
            <a:br>
              <a:rPr lang="en-DK" sz="3000" b="1" dirty="0">
                <a:latin typeface="+mn-lt"/>
              </a:rPr>
            </a:br>
            <a:endParaRPr lang="en-DK" sz="3000" b="1" dirty="0">
              <a:latin typeface="+mn-lt"/>
            </a:endParaRPr>
          </a:p>
        </p:txBody>
      </p:sp>
      <p:pic>
        <p:nvPicPr>
          <p:cNvPr id="5" name="Picture 4" descr="3. An image of a young white woman holding her city bike whilst looking down at her phone. The phone displays MITID a new eID necessary for online banking, welfare benefit applications and online purchases.">
            <a:extLst>
              <a:ext uri="{FF2B5EF4-FFF2-40B4-BE49-F238E27FC236}">
                <a16:creationId xmlns:a16="http://schemas.microsoft.com/office/drawing/2014/main" id="{5269067B-3B2C-FE38-1EA8-65163FD30FFB}"/>
              </a:ext>
            </a:extLst>
          </p:cNvPr>
          <p:cNvPicPr>
            <a:picLocks noChangeAspect="1"/>
          </p:cNvPicPr>
          <p:nvPr/>
        </p:nvPicPr>
        <p:blipFill rotWithShape="1">
          <a:blip r:embed="rId3"/>
          <a:srcRect t="41127" r="27792"/>
          <a:stretch/>
        </p:blipFill>
        <p:spPr>
          <a:xfrm>
            <a:off x="5608070" y="2819232"/>
            <a:ext cx="3214236" cy="2965271"/>
          </a:xfrm>
          <a:prstGeom prst="rect">
            <a:avLst/>
          </a:prstGeom>
        </p:spPr>
      </p:pic>
      <p:pic>
        <p:nvPicPr>
          <p:cNvPr id="6" name="Picture 5" descr="The MitID code display is a small electronic device that displays a one-time password code.">
            <a:extLst>
              <a:ext uri="{FF2B5EF4-FFF2-40B4-BE49-F238E27FC236}">
                <a16:creationId xmlns:a16="http://schemas.microsoft.com/office/drawing/2014/main" id="{29E00F7E-8BD9-E10D-D2AA-B00FB6044C52}"/>
              </a:ext>
            </a:extLst>
          </p:cNvPr>
          <p:cNvPicPr>
            <a:picLocks noChangeAspect="1"/>
          </p:cNvPicPr>
          <p:nvPr/>
        </p:nvPicPr>
        <p:blipFill>
          <a:blip r:embed="rId4"/>
          <a:stretch>
            <a:fillRect/>
          </a:stretch>
        </p:blipFill>
        <p:spPr>
          <a:xfrm>
            <a:off x="9327841" y="4602415"/>
            <a:ext cx="854143" cy="606441"/>
          </a:xfrm>
          <a:prstGeom prst="rect">
            <a:avLst/>
          </a:prstGeom>
        </p:spPr>
      </p:pic>
      <p:pic>
        <p:nvPicPr>
          <p:cNvPr id="7" name="Picture 6" descr="The MitID audio code reader, looks like a calculator, and it reads a one-time password code out loud and displays the code on the device’s screen. Users are able to chose between English or Danish and adjust the volume directly. This device caters people with visual impairments.">
            <a:extLst>
              <a:ext uri="{FF2B5EF4-FFF2-40B4-BE49-F238E27FC236}">
                <a16:creationId xmlns:a16="http://schemas.microsoft.com/office/drawing/2014/main" id="{F4513198-E1D2-09EC-DF94-DF1FFF7A58A1}"/>
              </a:ext>
            </a:extLst>
          </p:cNvPr>
          <p:cNvPicPr>
            <a:picLocks noChangeAspect="1"/>
          </p:cNvPicPr>
          <p:nvPr/>
        </p:nvPicPr>
        <p:blipFill>
          <a:blip r:embed="rId5"/>
          <a:stretch>
            <a:fillRect/>
          </a:stretch>
        </p:blipFill>
        <p:spPr>
          <a:xfrm>
            <a:off x="9327840" y="3789767"/>
            <a:ext cx="854143" cy="606441"/>
          </a:xfrm>
          <a:prstGeom prst="rect">
            <a:avLst/>
          </a:prstGeom>
        </p:spPr>
      </p:pic>
      <p:pic>
        <p:nvPicPr>
          <p:cNvPr id="10" name="Picture 9" descr="MitID chip, a white rounded device that needs to be connected via USB or contactless to authenticate a person when using MITID">
            <a:extLst>
              <a:ext uri="{FF2B5EF4-FFF2-40B4-BE49-F238E27FC236}">
                <a16:creationId xmlns:a16="http://schemas.microsoft.com/office/drawing/2014/main" id="{2A448BD7-B3C3-84C7-3791-B09F21FC6F6C}"/>
              </a:ext>
            </a:extLst>
          </p:cNvPr>
          <p:cNvPicPr>
            <a:picLocks noChangeAspect="1"/>
          </p:cNvPicPr>
          <p:nvPr/>
        </p:nvPicPr>
        <p:blipFill>
          <a:blip r:embed="rId6"/>
          <a:stretch>
            <a:fillRect/>
          </a:stretch>
        </p:blipFill>
        <p:spPr>
          <a:xfrm>
            <a:off x="9327841" y="2977119"/>
            <a:ext cx="854143" cy="606441"/>
          </a:xfrm>
          <a:prstGeom prst="rect">
            <a:avLst/>
          </a:prstGeom>
        </p:spPr>
      </p:pic>
      <p:pic>
        <p:nvPicPr>
          <p:cNvPr id="14" name="Picture 13" descr="Technologies in practice group logo">
            <a:extLst>
              <a:ext uri="{FF2B5EF4-FFF2-40B4-BE49-F238E27FC236}">
                <a16:creationId xmlns:a16="http://schemas.microsoft.com/office/drawing/2014/main" id="{EEE12981-DA62-D150-7958-B67DD1FC9A03}"/>
              </a:ext>
            </a:extLst>
          </p:cNvPr>
          <p:cNvPicPr>
            <a:picLocks noChangeAspect="1"/>
          </p:cNvPicPr>
          <p:nvPr/>
        </p:nvPicPr>
        <p:blipFill>
          <a:blip r:embed="rId7"/>
          <a:stretch>
            <a:fillRect/>
          </a:stretch>
        </p:blipFill>
        <p:spPr>
          <a:xfrm>
            <a:off x="9901237" y="390000"/>
            <a:ext cx="1909911" cy="339743"/>
          </a:xfrm>
          <a:prstGeom prst="rect">
            <a:avLst/>
          </a:prstGeom>
        </p:spPr>
      </p:pic>
      <p:sp>
        <p:nvSpPr>
          <p:cNvPr id="15" name="Title 1">
            <a:extLst>
              <a:ext uri="{FF2B5EF4-FFF2-40B4-BE49-F238E27FC236}">
                <a16:creationId xmlns:a16="http://schemas.microsoft.com/office/drawing/2014/main" id="{C584E409-AD6C-39E3-2813-89B8BB6DCE82}"/>
              </a:ext>
            </a:extLst>
          </p:cNvPr>
          <p:cNvSpPr txBox="1">
            <a:spLocks/>
          </p:cNvSpPr>
          <p:nvPr/>
        </p:nvSpPr>
        <p:spPr>
          <a:xfrm>
            <a:off x="1602598" y="4268699"/>
            <a:ext cx="1405103" cy="5264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DK" sz="3000" b="1" dirty="0">
                <a:latin typeface="+mn-lt"/>
              </a:rPr>
              <a:t>NemID</a:t>
            </a:r>
          </a:p>
        </p:txBody>
      </p:sp>
      <p:sp>
        <p:nvSpPr>
          <p:cNvPr id="16" name="Title 1">
            <a:extLst>
              <a:ext uri="{FF2B5EF4-FFF2-40B4-BE49-F238E27FC236}">
                <a16:creationId xmlns:a16="http://schemas.microsoft.com/office/drawing/2014/main" id="{B54F4E33-8020-3772-3773-1F13F5DF4035}"/>
              </a:ext>
            </a:extLst>
          </p:cNvPr>
          <p:cNvSpPr txBox="1">
            <a:spLocks/>
          </p:cNvSpPr>
          <p:nvPr/>
        </p:nvSpPr>
        <p:spPr>
          <a:xfrm>
            <a:off x="5608070" y="5987886"/>
            <a:ext cx="1405103" cy="5264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DK" sz="3000" b="1" dirty="0">
                <a:latin typeface="+mn-lt"/>
              </a:rPr>
              <a:t>MitID</a:t>
            </a:r>
          </a:p>
        </p:txBody>
      </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80169FE-0A4A-0BE2-0C44-53E9A2C113F8}"/>
                  </a:ext>
                </a:extLst>
              </p14:cNvPr>
              <p14:cNvContentPartPr/>
              <p14:nvPr/>
            </p14:nvContentPartPr>
            <p14:xfrm>
              <a:off x="3448980" y="4267530"/>
              <a:ext cx="1607400" cy="390600"/>
            </p14:xfrm>
          </p:contentPart>
        </mc:Choice>
        <mc:Fallback xmlns="">
          <p:pic>
            <p:nvPicPr>
              <p:cNvPr id="11" name="Ink 10">
                <a:extLst>
                  <a:ext uri="{FF2B5EF4-FFF2-40B4-BE49-F238E27FC236}">
                    <a16:creationId xmlns:a16="http://schemas.microsoft.com/office/drawing/2014/main" id="{380169FE-0A4A-0BE2-0C44-53E9A2C113F8}"/>
                  </a:ext>
                </a:extLst>
              </p:cNvPr>
              <p:cNvPicPr/>
              <p:nvPr/>
            </p:nvPicPr>
            <p:blipFill>
              <a:blip r:embed="rId9"/>
              <a:stretch>
                <a:fillRect/>
              </a:stretch>
            </p:blipFill>
            <p:spPr>
              <a:xfrm>
                <a:off x="3439980" y="4258530"/>
                <a:ext cx="1625040" cy="408240"/>
              </a:xfrm>
              <a:prstGeom prst="rect">
                <a:avLst/>
              </a:prstGeom>
            </p:spPr>
          </p:pic>
        </mc:Fallback>
      </mc:AlternateContent>
    </p:spTree>
    <p:extLst>
      <p:ext uri="{BB962C8B-B14F-4D97-AF65-F5344CB8AC3E}">
        <p14:creationId xmlns:p14="http://schemas.microsoft.com/office/powerpoint/2010/main" val="1847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1626-A835-9E48-A41B-F78ACD4A174C}"/>
              </a:ext>
            </a:extLst>
          </p:cNvPr>
          <p:cNvSpPr>
            <a:spLocks noGrp="1"/>
          </p:cNvSpPr>
          <p:nvPr>
            <p:ph type="ctrTitle"/>
          </p:nvPr>
        </p:nvSpPr>
        <p:spPr>
          <a:xfrm>
            <a:off x="782791" y="1034543"/>
            <a:ext cx="6201106" cy="4266327"/>
          </a:xfrm>
        </p:spPr>
        <p:txBody>
          <a:bodyPr>
            <a:noAutofit/>
          </a:bodyPr>
          <a:lstStyle/>
          <a:p>
            <a:pPr algn="l"/>
            <a:br>
              <a:rPr lang="en-DK" sz="3000" b="1" dirty="0">
                <a:latin typeface="+mn-lt"/>
              </a:rPr>
            </a:br>
            <a:r>
              <a:rPr lang="en-DK" sz="3000" b="1" dirty="0">
                <a:latin typeface="+mn-lt"/>
              </a:rPr>
              <a:t>Since the early 2014, citizens living in Denmark have also been mandated to communicate digitally with the authorities. Digital communication with the authorities can be accessed through different mailboxes (public or privately owned).</a:t>
            </a:r>
            <a:br>
              <a:rPr lang="en-DK" sz="3000" b="1" dirty="0">
                <a:latin typeface="+mn-lt"/>
              </a:rPr>
            </a:br>
            <a:br>
              <a:rPr lang="en-DK" sz="3000" b="1" dirty="0">
                <a:latin typeface="+mn-lt"/>
              </a:rPr>
            </a:br>
            <a:r>
              <a:rPr lang="en-DK" sz="3000" b="1" dirty="0">
                <a:latin typeface="+mn-lt"/>
              </a:rPr>
              <a:t>Some citizens can opt-out.</a:t>
            </a:r>
            <a:br>
              <a:rPr lang="en-DK" sz="3000" b="1" dirty="0">
                <a:latin typeface="+mn-lt"/>
              </a:rPr>
            </a:br>
            <a:endParaRPr lang="en-DK" sz="3000" b="1" dirty="0">
              <a:latin typeface="+mn-lt"/>
            </a:endParaRPr>
          </a:p>
        </p:txBody>
      </p:sp>
      <p:pic>
        <p:nvPicPr>
          <p:cNvPr id="14" name="Picture 13" descr="Technologies in practice group logo">
            <a:extLst>
              <a:ext uri="{FF2B5EF4-FFF2-40B4-BE49-F238E27FC236}">
                <a16:creationId xmlns:a16="http://schemas.microsoft.com/office/drawing/2014/main" id="{EEE12981-DA62-D150-7958-B67DD1FC9A03}"/>
              </a:ext>
            </a:extLst>
          </p:cNvPr>
          <p:cNvPicPr>
            <a:picLocks noChangeAspect="1"/>
          </p:cNvPicPr>
          <p:nvPr/>
        </p:nvPicPr>
        <p:blipFill>
          <a:blip r:embed="rId3"/>
          <a:stretch>
            <a:fillRect/>
          </a:stretch>
        </p:blipFill>
        <p:spPr>
          <a:xfrm>
            <a:off x="9901237" y="390000"/>
            <a:ext cx="1909911" cy="339743"/>
          </a:xfrm>
          <a:prstGeom prst="rect">
            <a:avLst/>
          </a:prstGeom>
        </p:spPr>
      </p:pic>
      <p:pic>
        <p:nvPicPr>
          <p:cNvPr id="3" name="Picture 2" descr="A drawing of a citizen and 4 mailboxes. borger.dk, digital post app, eboks and mit.dk">
            <a:extLst>
              <a:ext uri="{FF2B5EF4-FFF2-40B4-BE49-F238E27FC236}">
                <a16:creationId xmlns:a16="http://schemas.microsoft.com/office/drawing/2014/main" id="{A904DEC7-0B9F-A8A9-F25C-7906CAD56960}"/>
              </a:ext>
            </a:extLst>
          </p:cNvPr>
          <p:cNvPicPr>
            <a:picLocks noChangeAspect="1"/>
          </p:cNvPicPr>
          <p:nvPr/>
        </p:nvPicPr>
        <p:blipFill>
          <a:blip r:embed="rId4"/>
          <a:stretch>
            <a:fillRect/>
          </a:stretch>
        </p:blipFill>
        <p:spPr>
          <a:xfrm>
            <a:off x="6492395" y="3062633"/>
            <a:ext cx="4496319" cy="3184893"/>
          </a:xfrm>
          <a:prstGeom prst="rect">
            <a:avLst/>
          </a:prstGeom>
        </p:spPr>
      </p:pic>
    </p:spTree>
    <p:extLst>
      <p:ext uri="{BB962C8B-B14F-4D97-AF65-F5344CB8AC3E}">
        <p14:creationId xmlns:p14="http://schemas.microsoft.com/office/powerpoint/2010/main" val="142567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1626-A835-9E48-A41B-F78ACD4A174C}"/>
              </a:ext>
            </a:extLst>
          </p:cNvPr>
          <p:cNvSpPr>
            <a:spLocks noGrp="1"/>
          </p:cNvSpPr>
          <p:nvPr>
            <p:ph type="ctrTitle"/>
          </p:nvPr>
        </p:nvSpPr>
        <p:spPr>
          <a:xfrm>
            <a:off x="1079320" y="914400"/>
            <a:ext cx="4142385" cy="3623634"/>
          </a:xfrm>
        </p:spPr>
        <p:txBody>
          <a:bodyPr>
            <a:noAutofit/>
          </a:bodyPr>
          <a:lstStyle/>
          <a:p>
            <a:pPr algn="l"/>
            <a:r>
              <a:rPr lang="en-DK" sz="3000" b="1" dirty="0">
                <a:latin typeface="+mn-lt"/>
              </a:rPr>
              <a:t>17-22  % of the population </a:t>
            </a:r>
            <a:r>
              <a:rPr lang="en-DK" sz="3000" b="1" i="1" dirty="0">
                <a:latin typeface="+mn-lt"/>
              </a:rPr>
              <a:t>or more </a:t>
            </a:r>
            <a:r>
              <a:rPr lang="en-DK" sz="3000" b="1" dirty="0">
                <a:latin typeface="+mn-lt"/>
              </a:rPr>
              <a:t>is challenged by mandatory communication and digital self-service across the public and private sectors</a:t>
            </a:r>
          </a:p>
        </p:txBody>
      </p:sp>
      <p:pic>
        <p:nvPicPr>
          <p:cNvPr id="9" name="Picture 8" descr="Technologies in practice group logo">
            <a:extLst>
              <a:ext uri="{FF2B5EF4-FFF2-40B4-BE49-F238E27FC236}">
                <a16:creationId xmlns:a16="http://schemas.microsoft.com/office/drawing/2014/main" id="{4546090E-159D-76D0-064C-CE50173D8FD2}"/>
              </a:ext>
            </a:extLst>
          </p:cNvPr>
          <p:cNvPicPr>
            <a:picLocks noChangeAspect="1"/>
          </p:cNvPicPr>
          <p:nvPr/>
        </p:nvPicPr>
        <p:blipFill>
          <a:blip r:embed="rId3"/>
          <a:stretch>
            <a:fillRect/>
          </a:stretch>
        </p:blipFill>
        <p:spPr>
          <a:xfrm>
            <a:off x="9901237" y="390000"/>
            <a:ext cx="1909911" cy="339743"/>
          </a:xfrm>
          <a:prstGeom prst="rect">
            <a:avLst/>
          </a:prstGeom>
        </p:spPr>
      </p:pic>
      <p:pic>
        <p:nvPicPr>
          <p:cNvPr id="10" name="Picture 9" descr="In Danish: Agency for Digital Government  and Local Government Denmark &#10;Digital Inclusion in the digitalized society&#10;&#10;April 2021">
            <a:extLst>
              <a:ext uri="{FF2B5EF4-FFF2-40B4-BE49-F238E27FC236}">
                <a16:creationId xmlns:a16="http://schemas.microsoft.com/office/drawing/2014/main" id="{82502265-64B3-AF92-434D-D8E0B8F2759B}"/>
              </a:ext>
            </a:extLst>
          </p:cNvPr>
          <p:cNvPicPr>
            <a:picLocks noChangeAspect="1"/>
          </p:cNvPicPr>
          <p:nvPr/>
        </p:nvPicPr>
        <p:blipFill rotWithShape="1">
          <a:blip r:embed="rId4"/>
          <a:srcRect r="21786" b="15818"/>
          <a:stretch/>
        </p:blipFill>
        <p:spPr>
          <a:xfrm>
            <a:off x="6096000" y="1587596"/>
            <a:ext cx="3187134" cy="4882735"/>
          </a:xfrm>
          <a:prstGeom prst="rect">
            <a:avLst/>
          </a:prstGeom>
        </p:spPr>
      </p:pic>
    </p:spTree>
    <p:extLst>
      <p:ext uri="{BB962C8B-B14F-4D97-AF65-F5344CB8AC3E}">
        <p14:creationId xmlns:p14="http://schemas.microsoft.com/office/powerpoint/2010/main" val="393163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8" name="Google Shape;128;p5" descr="Screenshot of online citizen petition: everyone must have the right and access to their own money (in Danish)&#10;"/>
          <p:cNvPicPr preferRelativeResize="0"/>
          <p:nvPr/>
        </p:nvPicPr>
        <p:blipFill rotWithShape="1">
          <a:blip r:embed="rId3">
            <a:alphaModFix/>
          </a:blip>
          <a:srcRect t="247" r="2079" b="76001"/>
          <a:stretch/>
        </p:blipFill>
        <p:spPr>
          <a:xfrm>
            <a:off x="4644155" y="1655865"/>
            <a:ext cx="3742607" cy="1254329"/>
          </a:xfrm>
          <a:prstGeom prst="rect">
            <a:avLst/>
          </a:prstGeom>
          <a:noFill/>
          <a:ln>
            <a:noFill/>
          </a:ln>
        </p:spPr>
      </p:pic>
      <p:pic>
        <p:nvPicPr>
          <p:cNvPr id="129" name="Google Shape;129;p5" descr="Screenshot of the report by the Danish Institute for Human Rights &quot;Digital Communication in the Municipalities&quot; in Danish with a English summary available on the link: "/>
          <p:cNvPicPr preferRelativeResize="0"/>
          <p:nvPr/>
        </p:nvPicPr>
        <p:blipFill rotWithShape="1">
          <a:blip r:embed="rId4">
            <a:alphaModFix/>
          </a:blip>
          <a:srcRect/>
          <a:stretch/>
        </p:blipFill>
        <p:spPr>
          <a:xfrm>
            <a:off x="1159394" y="949113"/>
            <a:ext cx="2135598" cy="2667834"/>
          </a:xfrm>
          <a:prstGeom prst="rect">
            <a:avLst/>
          </a:prstGeom>
          <a:noFill/>
          <a:ln>
            <a:noFill/>
          </a:ln>
        </p:spPr>
      </p:pic>
      <p:sp>
        <p:nvSpPr>
          <p:cNvPr id="133" name="Google Shape;133;p5"/>
          <p:cNvSpPr txBox="1"/>
          <p:nvPr/>
        </p:nvSpPr>
        <p:spPr>
          <a:xfrm>
            <a:off x="1137301" y="3871340"/>
            <a:ext cx="2868422"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latin typeface="Calibri"/>
                <a:ea typeface="Calibri"/>
                <a:cs typeface="Calibri"/>
                <a:sym typeface="Calibri"/>
                <a:hlinkClick r:id="rId5"/>
              </a:rPr>
              <a:t>There is an absence of multilingual digital content and interfaces </a:t>
            </a:r>
            <a:r>
              <a:rPr lang="en-GB" sz="2000" b="1" dirty="0">
                <a:latin typeface="Calibri"/>
                <a:cs typeface="Calibri"/>
                <a:sym typeface="Calibri"/>
                <a:hlinkClick r:id="rId5"/>
              </a:rPr>
              <a:t>provided by the authorities.</a:t>
            </a:r>
            <a:endParaRPr dirty="0"/>
          </a:p>
        </p:txBody>
      </p:sp>
      <p:sp>
        <p:nvSpPr>
          <p:cNvPr id="134" name="Google Shape;134;p5"/>
          <p:cNvSpPr txBox="1"/>
          <p:nvPr/>
        </p:nvSpPr>
        <p:spPr>
          <a:xfrm>
            <a:off x="4644155" y="3871340"/>
            <a:ext cx="3961920" cy="1323399"/>
          </a:xfrm>
          <a:prstGeom prst="rect">
            <a:avLst/>
          </a:prstGeom>
          <a:noFill/>
          <a:ln>
            <a:noFill/>
          </a:ln>
        </p:spPr>
        <p:txBody>
          <a:bodyPr spcFirstLastPara="1" wrap="square" lIns="91425" tIns="45700" rIns="91425" bIns="45700" anchor="t" anchorCtr="0">
            <a:spAutoFit/>
          </a:bodyPr>
          <a:lstStyle/>
          <a:p>
            <a:pPr lvl="0"/>
            <a:r>
              <a:rPr lang="en-GB" sz="2000" b="1" dirty="0">
                <a:latin typeface="Calibri"/>
                <a:ea typeface="Calibri"/>
                <a:cs typeface="Calibri"/>
                <a:sym typeface="Calibri"/>
                <a:hlinkClick r:id="rId6"/>
              </a:rPr>
              <a:t>Poor and disabled people encounter barriers to access and use public and private digital </a:t>
            </a:r>
            <a:r>
              <a:rPr lang="en-GB" sz="2000" b="1" dirty="0">
                <a:ea typeface="Calibri"/>
                <a:cs typeface="Calibri"/>
                <a:sym typeface="Calibri"/>
                <a:hlinkClick r:id="rId6"/>
              </a:rPr>
              <a:t>self-services.</a:t>
            </a:r>
            <a:endParaRPr sz="2000" b="1" dirty="0">
              <a:latin typeface="Calibri"/>
              <a:ea typeface="Calibri"/>
              <a:cs typeface="Calibri"/>
              <a:sym typeface="Calibri"/>
            </a:endParaRPr>
          </a:p>
        </p:txBody>
      </p:sp>
      <p:pic>
        <p:nvPicPr>
          <p:cNvPr id="7" name="Picture 6" descr="Technologies in practice group logo">
            <a:extLst>
              <a:ext uri="{FF2B5EF4-FFF2-40B4-BE49-F238E27FC236}">
                <a16:creationId xmlns:a16="http://schemas.microsoft.com/office/drawing/2014/main" id="{563CA4D3-318F-7783-0EEC-1CC096253A86}"/>
              </a:ext>
            </a:extLst>
          </p:cNvPr>
          <p:cNvPicPr>
            <a:picLocks noChangeAspect="1"/>
          </p:cNvPicPr>
          <p:nvPr/>
        </p:nvPicPr>
        <p:blipFill>
          <a:blip r:embed="rId7"/>
          <a:stretch>
            <a:fillRect/>
          </a:stretch>
        </p:blipFill>
        <p:spPr>
          <a:xfrm>
            <a:off x="9901237" y="390000"/>
            <a:ext cx="1909911" cy="339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 name="Google Shape;306;g140d44a6224_0_6" descr="Design Justice &#10;Community-Led Practices to Build the Worlds We Need&#10;By Sasha Costanza-Chock">
            <a:extLst>
              <a:ext uri="{FF2B5EF4-FFF2-40B4-BE49-F238E27FC236}">
                <a16:creationId xmlns:a16="http://schemas.microsoft.com/office/drawing/2014/main" id="{ADD11C2D-4141-6FD5-61AE-3EAFCD6597FE}"/>
              </a:ext>
            </a:extLst>
          </p:cNvPr>
          <p:cNvPicPr preferRelativeResize="0"/>
          <p:nvPr/>
        </p:nvPicPr>
        <p:blipFill>
          <a:blip r:embed="rId3">
            <a:alphaModFix/>
          </a:blip>
          <a:stretch>
            <a:fillRect/>
          </a:stretch>
        </p:blipFill>
        <p:spPr>
          <a:xfrm>
            <a:off x="4840130" y="1744052"/>
            <a:ext cx="2233937" cy="3350905"/>
          </a:xfrm>
          <a:prstGeom prst="rect">
            <a:avLst/>
          </a:prstGeom>
          <a:noFill/>
          <a:ln>
            <a:noFill/>
          </a:ln>
        </p:spPr>
      </p:pic>
      <p:pic>
        <p:nvPicPr>
          <p:cNvPr id="10" name="Google Shape;307;g140d44a6224_0_6" descr="Building Access&#10;Universal Design and the Politics of Disability&#10;&#10;2017 • Author: Aimi Hamraie">
            <a:extLst>
              <a:ext uri="{FF2B5EF4-FFF2-40B4-BE49-F238E27FC236}">
                <a16:creationId xmlns:a16="http://schemas.microsoft.com/office/drawing/2014/main" id="{47BF47C8-CA04-6794-E281-D60AEE665C3E}"/>
              </a:ext>
            </a:extLst>
          </p:cNvPr>
          <p:cNvPicPr preferRelativeResize="0"/>
          <p:nvPr/>
        </p:nvPicPr>
        <p:blipFill>
          <a:blip r:embed="rId4">
            <a:alphaModFix/>
          </a:blip>
          <a:stretch>
            <a:fillRect/>
          </a:stretch>
        </p:blipFill>
        <p:spPr>
          <a:xfrm>
            <a:off x="7273456" y="1744052"/>
            <a:ext cx="2470619" cy="3369896"/>
          </a:xfrm>
          <a:prstGeom prst="rect">
            <a:avLst/>
          </a:prstGeom>
          <a:noFill/>
          <a:ln>
            <a:noFill/>
          </a:ln>
        </p:spPr>
      </p:pic>
      <p:pic>
        <p:nvPicPr>
          <p:cNvPr id="16" name="Picture 15" descr="Restricted Access by Elisabeth Ellcessor">
            <a:extLst>
              <a:ext uri="{FF2B5EF4-FFF2-40B4-BE49-F238E27FC236}">
                <a16:creationId xmlns:a16="http://schemas.microsoft.com/office/drawing/2014/main" id="{42691478-FB16-398E-018A-B81E61077CD2}"/>
              </a:ext>
            </a:extLst>
          </p:cNvPr>
          <p:cNvPicPr>
            <a:picLocks noChangeAspect="1"/>
          </p:cNvPicPr>
          <p:nvPr/>
        </p:nvPicPr>
        <p:blipFill>
          <a:blip r:embed="rId5"/>
          <a:stretch>
            <a:fillRect/>
          </a:stretch>
        </p:blipFill>
        <p:spPr>
          <a:xfrm>
            <a:off x="2407770" y="1744823"/>
            <a:ext cx="2244432" cy="3369125"/>
          </a:xfrm>
          <a:prstGeom prst="rect">
            <a:avLst/>
          </a:prstGeom>
        </p:spPr>
      </p:pic>
      <p:pic>
        <p:nvPicPr>
          <p:cNvPr id="3" name="Picture 2" descr="Technologies in practice group logo">
            <a:extLst>
              <a:ext uri="{FF2B5EF4-FFF2-40B4-BE49-F238E27FC236}">
                <a16:creationId xmlns:a16="http://schemas.microsoft.com/office/drawing/2014/main" id="{D0D4138B-0C82-57A3-72B9-DBFC5C0B76C5}"/>
              </a:ext>
            </a:extLst>
          </p:cNvPr>
          <p:cNvPicPr>
            <a:picLocks noChangeAspect="1"/>
          </p:cNvPicPr>
          <p:nvPr/>
        </p:nvPicPr>
        <p:blipFill>
          <a:blip r:embed="rId6"/>
          <a:stretch>
            <a:fillRect/>
          </a:stretch>
        </p:blipFill>
        <p:spPr>
          <a:xfrm>
            <a:off x="9901237" y="390000"/>
            <a:ext cx="1909911" cy="339743"/>
          </a:xfrm>
          <a:prstGeom prst="rect">
            <a:avLst/>
          </a:prstGeom>
        </p:spPr>
      </p:pic>
    </p:spTree>
    <p:extLst>
      <p:ext uri="{BB962C8B-B14F-4D97-AF65-F5344CB8AC3E}">
        <p14:creationId xmlns:p14="http://schemas.microsoft.com/office/powerpoint/2010/main" val="132538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9"/>
          <p:cNvSpPr txBox="1"/>
          <p:nvPr/>
        </p:nvSpPr>
        <p:spPr>
          <a:xfrm>
            <a:off x="824063" y="729743"/>
            <a:ext cx="5957737" cy="877133"/>
          </a:xfrm>
          <a:prstGeom prst="rect">
            <a:avLst/>
          </a:prstGeom>
          <a:noFill/>
          <a:ln>
            <a:noFill/>
          </a:ln>
        </p:spPr>
        <p:txBody>
          <a:bodyPr spcFirstLastPara="1" wrap="square" lIns="68569" tIns="34275" rIns="68569" bIns="34275" anchor="t" anchorCtr="0">
            <a:spAutoFit/>
          </a:bodyPr>
          <a:lstStyle/>
          <a:p>
            <a:r>
              <a:rPr lang="en-GB" sz="2625" b="1" dirty="0">
                <a:solidFill>
                  <a:schemeClr val="dk1"/>
                </a:solidFill>
                <a:latin typeface="Calibri"/>
                <a:ea typeface="Calibri"/>
                <a:cs typeface="Calibri"/>
                <a:sym typeface="Calibri"/>
              </a:rPr>
              <a:t>There are many examples of community-lead innovation that we can draw on:</a:t>
            </a:r>
            <a:endParaRPr sz="2625" b="1" dirty="0">
              <a:solidFill>
                <a:schemeClr val="dk1"/>
              </a:solidFill>
              <a:latin typeface="Calibri"/>
              <a:ea typeface="Calibri"/>
              <a:cs typeface="Calibri"/>
              <a:sym typeface="Calibri"/>
            </a:endParaRPr>
          </a:p>
        </p:txBody>
      </p:sp>
      <p:pic>
        <p:nvPicPr>
          <p:cNvPr id="8" name="Picture 7" descr="Technologies in practice group logo">
            <a:extLst>
              <a:ext uri="{FF2B5EF4-FFF2-40B4-BE49-F238E27FC236}">
                <a16:creationId xmlns:a16="http://schemas.microsoft.com/office/drawing/2014/main" id="{F105898D-1FAA-94CF-0D2C-55475AD0AC33}"/>
              </a:ext>
            </a:extLst>
          </p:cNvPr>
          <p:cNvPicPr>
            <a:picLocks noChangeAspect="1"/>
          </p:cNvPicPr>
          <p:nvPr/>
        </p:nvPicPr>
        <p:blipFill>
          <a:blip r:embed="rId3"/>
          <a:stretch>
            <a:fillRect/>
          </a:stretch>
        </p:blipFill>
        <p:spPr>
          <a:xfrm>
            <a:off x="9901237" y="390000"/>
            <a:ext cx="1909911" cy="339743"/>
          </a:xfrm>
          <a:prstGeom prst="rect">
            <a:avLst/>
          </a:prstGeom>
        </p:spPr>
      </p:pic>
      <p:pic>
        <p:nvPicPr>
          <p:cNvPr id="2" name="Google Shape;222;g184ed370a86_1_57" descr="A woman interprets how to say &quot;she loves to draw! using the body until the waist and the hand to sign &quot;she&quot;, &quot;likes&quot;, &quot;drawing&quot;, in danish sign language." title="Screenshot of the Danish Sign language website">
            <a:extLst>
              <a:ext uri="{FF2B5EF4-FFF2-40B4-BE49-F238E27FC236}">
                <a16:creationId xmlns:a16="http://schemas.microsoft.com/office/drawing/2014/main" id="{52557625-C6C9-AFBD-0C39-FBC48B3CF523}"/>
              </a:ext>
            </a:extLst>
          </p:cNvPr>
          <p:cNvPicPr preferRelativeResize="0"/>
          <p:nvPr/>
        </p:nvPicPr>
        <p:blipFill>
          <a:blip r:embed="rId4">
            <a:alphaModFix/>
          </a:blip>
          <a:stretch>
            <a:fillRect/>
          </a:stretch>
        </p:blipFill>
        <p:spPr>
          <a:xfrm>
            <a:off x="7798317" y="2125683"/>
            <a:ext cx="1445696" cy="2091623"/>
          </a:xfrm>
          <a:prstGeom prst="rect">
            <a:avLst/>
          </a:prstGeom>
          <a:noFill/>
          <a:ln>
            <a:noFill/>
          </a:ln>
        </p:spPr>
      </p:pic>
      <p:sp>
        <p:nvSpPr>
          <p:cNvPr id="3" name="Google Shape;223;g184ed370a86_1_57">
            <a:extLst>
              <a:ext uri="{FF2B5EF4-FFF2-40B4-BE49-F238E27FC236}">
                <a16:creationId xmlns:a16="http://schemas.microsoft.com/office/drawing/2014/main" id="{E25ECEBF-23EC-40CF-934D-B98F617E6ED9}"/>
              </a:ext>
            </a:extLst>
          </p:cNvPr>
          <p:cNvSpPr txBox="1">
            <a:spLocks noGrp="1"/>
          </p:cNvSpPr>
          <p:nvPr>
            <p:ph type="ctrTitle"/>
          </p:nvPr>
        </p:nvSpPr>
        <p:spPr>
          <a:xfrm>
            <a:off x="9356684" y="2206209"/>
            <a:ext cx="2240451" cy="1789720"/>
          </a:xfrm>
          <a:prstGeom prst="rect">
            <a:avLst/>
          </a:prstGeom>
          <a:noFill/>
          <a:ln>
            <a:noFill/>
          </a:ln>
        </p:spPr>
        <p:txBody>
          <a:bodyPr spcFirstLastPara="1" vert="horz" wrap="square" lIns="68569" tIns="34275" rIns="68569" bIns="34275" rtlCol="0" anchor="b" anchorCtr="0">
            <a:noAutofit/>
          </a:bodyPr>
          <a:lstStyle/>
          <a:p>
            <a:pPr algn="l">
              <a:spcBef>
                <a:spcPts val="0"/>
              </a:spcBef>
              <a:buClr>
                <a:schemeClr val="dk1"/>
              </a:buClr>
              <a:buSzPts val="2500"/>
            </a:pPr>
            <a:r>
              <a:rPr lang="en-GB" sz="1875" u="sng" dirty="0">
                <a:solidFill>
                  <a:schemeClr val="hlink"/>
                </a:solidFill>
                <a:hlinkClick r:id="rId5"/>
              </a:rPr>
              <a:t>Online dictionary for Danish Sign Language</a:t>
            </a:r>
            <a:r>
              <a:rPr lang="en-GB" sz="1875" dirty="0"/>
              <a:t> made by the </a:t>
            </a:r>
            <a:r>
              <a:rPr lang="en-GB" sz="1875" dirty="0" err="1"/>
              <a:t>center</a:t>
            </a:r>
            <a:r>
              <a:rPr lang="en-GB" sz="1875" dirty="0"/>
              <a:t> for sign language and the Danish Deaf Association in 2008</a:t>
            </a:r>
            <a:endParaRPr sz="1875" dirty="0"/>
          </a:p>
          <a:p>
            <a:pPr algn="l">
              <a:spcBef>
                <a:spcPts val="0"/>
              </a:spcBef>
              <a:buClr>
                <a:schemeClr val="dk1"/>
              </a:buClr>
              <a:buSzPts val="2500"/>
            </a:pPr>
            <a:endParaRPr sz="1875" dirty="0"/>
          </a:p>
        </p:txBody>
      </p:sp>
      <p:sp>
        <p:nvSpPr>
          <p:cNvPr id="4" name="Google Shape;215;g184ed370a86_1_57">
            <a:extLst>
              <a:ext uri="{FF2B5EF4-FFF2-40B4-BE49-F238E27FC236}">
                <a16:creationId xmlns:a16="http://schemas.microsoft.com/office/drawing/2014/main" id="{EC53A525-AF5C-8CE4-3FB5-5BA844723965}"/>
              </a:ext>
            </a:extLst>
          </p:cNvPr>
          <p:cNvSpPr txBox="1">
            <a:spLocks/>
          </p:cNvSpPr>
          <p:nvPr/>
        </p:nvSpPr>
        <p:spPr>
          <a:xfrm>
            <a:off x="824063" y="4738432"/>
            <a:ext cx="1849050" cy="1389825"/>
          </a:xfrm>
          <a:prstGeom prst="rect">
            <a:avLst/>
          </a:prstGeom>
          <a:noFill/>
          <a:ln>
            <a:noFill/>
          </a:ln>
        </p:spPr>
        <p:txBody>
          <a:bodyPr spcFirstLastPara="1" vert="horz" wrap="square" lIns="68569" tIns="34275" rIns="68569" bIns="3427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dk1"/>
              </a:buClr>
              <a:buSzPts val="2500"/>
            </a:pPr>
            <a:r>
              <a:rPr lang="en-GB" sz="1875" i="1" dirty="0"/>
              <a:t>Easy read </a:t>
            </a:r>
            <a:r>
              <a:rPr lang="en-GB" sz="1875" dirty="0"/>
              <a:t>PDFs made by and for visual people with learning disabilities by </a:t>
            </a:r>
            <a:r>
              <a:rPr lang="en-GB" sz="1875" u="sng" dirty="0">
                <a:solidFill>
                  <a:schemeClr val="hlink"/>
                </a:solidFill>
                <a:hlinkClick r:id="rId6"/>
              </a:rPr>
              <a:t>change</a:t>
            </a:r>
            <a:r>
              <a:rPr lang="en-GB" sz="1875" dirty="0"/>
              <a:t> in the UK</a:t>
            </a:r>
          </a:p>
          <a:p>
            <a:pPr algn="l">
              <a:spcBef>
                <a:spcPts val="0"/>
              </a:spcBef>
              <a:buClr>
                <a:schemeClr val="dk1"/>
              </a:buClr>
              <a:buSzPts val="2500"/>
            </a:pPr>
            <a:endParaRPr lang="en-GB" sz="1875" dirty="0"/>
          </a:p>
        </p:txBody>
      </p:sp>
      <p:pic>
        <p:nvPicPr>
          <p:cNvPr id="6" name="Google Shape;216;g184ed370a86_1_57" descr="LOVE, LGBTQ+ an easy read guide, government Equality Office Advonet - providing independent advocacy, Change, Yorkshire MESMAC&#10;&#10;A drawing of  a black person with long brown hair and brown skin holds a rainbow flag smiling. The person wears a white top and low wait jeans showing their belly button. A person nearby hold a rainbow umbrella with excitement, the person looks like a cis white man and wears a lilla t-shirt, sun glasses, a yellow jacket and blue pants. Behind them many more people of different appearances hold rainbow flags.." title="LOVE by Change.org">
            <a:extLst>
              <a:ext uri="{FF2B5EF4-FFF2-40B4-BE49-F238E27FC236}">
                <a16:creationId xmlns:a16="http://schemas.microsoft.com/office/drawing/2014/main" id="{48167BBA-EF87-3E6F-AA4F-791379C8CAC4}"/>
              </a:ext>
            </a:extLst>
          </p:cNvPr>
          <p:cNvPicPr preferRelativeResize="0"/>
          <p:nvPr/>
        </p:nvPicPr>
        <p:blipFill>
          <a:blip r:embed="rId7">
            <a:alphaModFix/>
          </a:blip>
          <a:stretch>
            <a:fillRect/>
          </a:stretch>
        </p:blipFill>
        <p:spPr>
          <a:xfrm>
            <a:off x="896608" y="2346146"/>
            <a:ext cx="1261005" cy="1807790"/>
          </a:xfrm>
          <a:prstGeom prst="rect">
            <a:avLst/>
          </a:prstGeom>
          <a:noFill/>
          <a:ln>
            <a:noFill/>
          </a:ln>
        </p:spPr>
      </p:pic>
      <p:sp>
        <p:nvSpPr>
          <p:cNvPr id="13" name="Google Shape;224;g184ed370a86_1_57">
            <a:extLst>
              <a:ext uri="{FF2B5EF4-FFF2-40B4-BE49-F238E27FC236}">
                <a16:creationId xmlns:a16="http://schemas.microsoft.com/office/drawing/2014/main" id="{D9C6DCC6-342D-B496-46D4-3EB3A4A1E19C}"/>
              </a:ext>
            </a:extLst>
          </p:cNvPr>
          <p:cNvSpPr txBox="1">
            <a:spLocks/>
          </p:cNvSpPr>
          <p:nvPr/>
        </p:nvSpPr>
        <p:spPr>
          <a:xfrm>
            <a:off x="3366450" y="6040914"/>
            <a:ext cx="3834450" cy="649099"/>
          </a:xfrm>
          <a:prstGeom prst="rect">
            <a:avLst/>
          </a:prstGeom>
          <a:noFill/>
          <a:ln>
            <a:noFill/>
          </a:ln>
        </p:spPr>
        <p:txBody>
          <a:bodyPr spcFirstLastPara="1" vert="horz" wrap="square" lIns="68569" tIns="34275" rIns="68569" bIns="3427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75" u="sng" dirty="0">
                <a:solidFill>
                  <a:schemeClr val="hlink"/>
                </a:solidFill>
                <a:hlinkClick r:id="rId8"/>
              </a:rPr>
              <a:t>Accessible event planning </a:t>
            </a:r>
            <a:r>
              <a:rPr lang="en-GB" sz="1875" u="sng" dirty="0">
                <a:solidFill>
                  <a:schemeClr val="hlink"/>
                </a:solidFill>
              </a:rPr>
              <a:t>guidelines </a:t>
            </a:r>
            <a:r>
              <a:rPr lang="en-GB" sz="2000" dirty="0">
                <a:latin typeface="+mn-lt"/>
              </a:rPr>
              <a:t>by </a:t>
            </a:r>
            <a:r>
              <a:rPr lang="en-GB" sz="2000" b="0" i="0" u="none" strike="noStrike" dirty="0">
                <a:effectLst/>
                <a:latin typeface="+mn-lt"/>
              </a:rPr>
              <a:t>disability justice based performance project &amp; movement led by disabled queers &amp; crips of </a:t>
            </a:r>
            <a:r>
              <a:rPr lang="en-GB" sz="2000" b="0" i="0" u="none" strike="noStrike" dirty="0" err="1">
                <a:effectLst/>
                <a:latin typeface="+mn-lt"/>
              </a:rPr>
              <a:t>color</a:t>
            </a:r>
            <a:r>
              <a:rPr lang="en-GB" sz="2000" b="0" i="0" u="none" strike="noStrike" dirty="0">
                <a:effectLst/>
                <a:latin typeface="+mn-lt"/>
              </a:rPr>
              <a:t>. </a:t>
            </a:r>
            <a:endParaRPr lang="en-GB" sz="2000" dirty="0">
              <a:latin typeface="+mn-lt"/>
            </a:endParaRPr>
          </a:p>
          <a:p>
            <a:pPr algn="l">
              <a:spcBef>
                <a:spcPts val="0"/>
              </a:spcBef>
              <a:buClr>
                <a:schemeClr val="dk1"/>
              </a:buClr>
              <a:buSzPts val="2500"/>
            </a:pPr>
            <a:endParaRPr lang="en-GB" sz="1875" dirty="0"/>
          </a:p>
        </p:txBody>
      </p:sp>
      <p:pic>
        <p:nvPicPr>
          <p:cNvPr id="15" name="Picture 14" descr="A red and white sign&#10;&#10;Description automatically generated with medium confidence">
            <a:extLst>
              <a:ext uri="{FF2B5EF4-FFF2-40B4-BE49-F238E27FC236}">
                <a16:creationId xmlns:a16="http://schemas.microsoft.com/office/drawing/2014/main" id="{C9B0C9C8-4979-9B3F-13FB-5E051F858071}"/>
              </a:ext>
            </a:extLst>
          </p:cNvPr>
          <p:cNvPicPr>
            <a:picLocks noChangeAspect="1"/>
          </p:cNvPicPr>
          <p:nvPr/>
        </p:nvPicPr>
        <p:blipFill rotWithShape="1">
          <a:blip r:embed="rId9"/>
          <a:srcRect l="20674" t="20505" r="13318"/>
          <a:stretch/>
        </p:blipFill>
        <p:spPr>
          <a:xfrm>
            <a:off x="3690679" y="2130803"/>
            <a:ext cx="3091121" cy="649098"/>
          </a:xfrm>
          <a:prstGeom prst="rect">
            <a:avLst/>
          </a:prstGeom>
        </p:spPr>
      </p:pic>
      <p:sp>
        <p:nvSpPr>
          <p:cNvPr id="16" name="Google Shape;224;g184ed370a86_1_57">
            <a:extLst>
              <a:ext uri="{FF2B5EF4-FFF2-40B4-BE49-F238E27FC236}">
                <a16:creationId xmlns:a16="http://schemas.microsoft.com/office/drawing/2014/main" id="{BF6A833C-CCD6-0891-D080-DF9993D7707B}"/>
              </a:ext>
            </a:extLst>
          </p:cNvPr>
          <p:cNvSpPr txBox="1">
            <a:spLocks/>
          </p:cNvSpPr>
          <p:nvPr/>
        </p:nvSpPr>
        <p:spPr>
          <a:xfrm>
            <a:off x="3690680" y="2779901"/>
            <a:ext cx="3391796" cy="649099"/>
          </a:xfrm>
          <a:prstGeom prst="rect">
            <a:avLst/>
          </a:prstGeom>
          <a:noFill/>
          <a:ln>
            <a:noFill/>
          </a:ln>
        </p:spPr>
        <p:txBody>
          <a:bodyPr spcFirstLastPara="1" vert="horz" wrap="square" lIns="68569" tIns="34275" rIns="68569" bIns="3427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dk1"/>
              </a:buClr>
              <a:buSzPts val="2500"/>
            </a:pPr>
            <a:r>
              <a:rPr lang="en-GB" sz="1875" u="sng" dirty="0">
                <a:solidFill>
                  <a:schemeClr val="hlink"/>
                </a:solidFill>
                <a:hlinkClick r:id="rId10"/>
              </a:rPr>
              <a:t>Guideline for disability access in museums and galleries </a:t>
            </a:r>
            <a:endParaRPr lang="en-GB" sz="1875" dirty="0"/>
          </a:p>
        </p:txBody>
      </p:sp>
      <p:pic>
        <p:nvPicPr>
          <p:cNvPr id="18" name="Picture 17" descr="Sins invalid logo with a performance artist on a wheelchair suspended in the air">
            <a:extLst>
              <a:ext uri="{FF2B5EF4-FFF2-40B4-BE49-F238E27FC236}">
                <a16:creationId xmlns:a16="http://schemas.microsoft.com/office/drawing/2014/main" id="{7A67D54C-D2A1-BBDA-CC47-9146DCE85C7C}"/>
              </a:ext>
            </a:extLst>
          </p:cNvPr>
          <p:cNvPicPr>
            <a:picLocks noChangeAspect="1"/>
          </p:cNvPicPr>
          <p:nvPr/>
        </p:nvPicPr>
        <p:blipFill rotWithShape="1">
          <a:blip r:embed="rId11"/>
          <a:srcRect l="8232" t="19957" r="12421" b="10801"/>
          <a:stretch/>
        </p:blipFill>
        <p:spPr>
          <a:xfrm>
            <a:off x="3407821" y="3870266"/>
            <a:ext cx="1612901" cy="934905"/>
          </a:xfrm>
          <a:prstGeom prst="rect">
            <a:avLst/>
          </a:prstGeom>
        </p:spPr>
      </p:pic>
      <p:pic>
        <p:nvPicPr>
          <p:cNvPr id="5" name="Picture 4" descr="Silas and Christina's hands on the ice, the video player has audio descriptions and captions&#10;">
            <a:extLst>
              <a:ext uri="{FF2B5EF4-FFF2-40B4-BE49-F238E27FC236}">
                <a16:creationId xmlns:a16="http://schemas.microsoft.com/office/drawing/2014/main" id="{4B440D58-EBAF-7660-60D0-7B0BACE59FCC}"/>
              </a:ext>
            </a:extLst>
          </p:cNvPr>
          <p:cNvPicPr>
            <a:picLocks noChangeAspect="1"/>
          </p:cNvPicPr>
          <p:nvPr/>
        </p:nvPicPr>
        <p:blipFill>
          <a:blip r:embed="rId12"/>
          <a:stretch>
            <a:fillRect/>
          </a:stretch>
        </p:blipFill>
        <p:spPr>
          <a:xfrm>
            <a:off x="7660785" y="4651791"/>
            <a:ext cx="2240451" cy="1107275"/>
          </a:xfrm>
          <a:prstGeom prst="rect">
            <a:avLst/>
          </a:prstGeom>
        </p:spPr>
      </p:pic>
      <p:sp>
        <p:nvSpPr>
          <p:cNvPr id="7" name="Google Shape;223;g184ed370a86_1_57">
            <a:extLst>
              <a:ext uri="{FF2B5EF4-FFF2-40B4-BE49-F238E27FC236}">
                <a16:creationId xmlns:a16="http://schemas.microsoft.com/office/drawing/2014/main" id="{AD832AB1-AC53-56BA-E375-F78F57443A92}"/>
              </a:ext>
            </a:extLst>
          </p:cNvPr>
          <p:cNvSpPr txBox="1">
            <a:spLocks/>
          </p:cNvSpPr>
          <p:nvPr/>
        </p:nvSpPr>
        <p:spPr>
          <a:xfrm>
            <a:off x="10008394" y="5375020"/>
            <a:ext cx="2147399" cy="768091"/>
          </a:xfrm>
          <a:prstGeom prst="rect">
            <a:avLst/>
          </a:prstGeom>
          <a:noFill/>
          <a:ln>
            <a:noFill/>
          </a:ln>
        </p:spPr>
        <p:txBody>
          <a:bodyPr spcFirstLastPara="1" vert="horz" wrap="square" lIns="68569" tIns="34275" rIns="68569" bIns="3427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dk1"/>
              </a:buClr>
              <a:buSzPts val="2500"/>
            </a:pPr>
            <a:r>
              <a:rPr lang="en-GB" sz="1875" u="sng" dirty="0">
                <a:solidFill>
                  <a:schemeClr val="hlink"/>
                </a:solidFill>
                <a:hlinkClick r:id="rId13"/>
              </a:rPr>
              <a:t>Audio Descriptions</a:t>
            </a:r>
            <a:endParaRPr lang="en-GB" sz="1875" u="sng" dirty="0">
              <a:solidFill>
                <a:schemeClr val="hlink"/>
              </a:solidFill>
            </a:endParaRPr>
          </a:p>
          <a:p>
            <a:pPr algn="l">
              <a:spcBef>
                <a:spcPts val="0"/>
              </a:spcBef>
              <a:buClr>
                <a:schemeClr val="dk1"/>
              </a:buClr>
              <a:buSzPts val="2500"/>
            </a:pPr>
            <a:r>
              <a:rPr lang="en-GB" sz="1875" dirty="0"/>
              <a:t>Multimodal storytelling of Christina and Silas on DR</a:t>
            </a:r>
          </a:p>
          <a:p>
            <a:pPr algn="l">
              <a:spcBef>
                <a:spcPts val="0"/>
              </a:spcBef>
              <a:buClr>
                <a:schemeClr val="dk1"/>
              </a:buClr>
              <a:buSzPts val="2500"/>
            </a:pPr>
            <a:endParaRPr lang="en-GB" sz="1875" dirty="0"/>
          </a:p>
        </p:txBody>
      </p:sp>
    </p:spTree>
    <p:extLst>
      <p:ext uri="{BB962C8B-B14F-4D97-AF65-F5344CB8AC3E}">
        <p14:creationId xmlns:p14="http://schemas.microsoft.com/office/powerpoint/2010/main" val="7111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9"/>
          <p:cNvSpPr txBox="1"/>
          <p:nvPr/>
        </p:nvSpPr>
        <p:spPr>
          <a:xfrm>
            <a:off x="824063" y="729743"/>
            <a:ext cx="5957737" cy="4108787"/>
          </a:xfrm>
          <a:prstGeom prst="rect">
            <a:avLst/>
          </a:prstGeom>
          <a:noFill/>
          <a:ln>
            <a:noFill/>
          </a:ln>
        </p:spPr>
        <p:txBody>
          <a:bodyPr spcFirstLastPara="1" wrap="square" lIns="68569" tIns="34275" rIns="68569" bIns="34275" anchor="t" anchorCtr="0">
            <a:spAutoFit/>
          </a:bodyPr>
          <a:lstStyle/>
          <a:p>
            <a:r>
              <a:rPr lang="en-GB" sz="2625" b="1" dirty="0">
                <a:solidFill>
                  <a:schemeClr val="dk1"/>
                </a:solidFill>
                <a:latin typeface="Calibri"/>
                <a:ea typeface="Calibri"/>
                <a:cs typeface="Calibri"/>
                <a:sym typeface="Calibri"/>
              </a:rPr>
              <a:t>Thank you! </a:t>
            </a:r>
          </a:p>
          <a:p>
            <a:endParaRPr lang="en-GB" sz="2625" b="1" dirty="0">
              <a:solidFill>
                <a:schemeClr val="dk1"/>
              </a:solidFill>
              <a:latin typeface="Calibri"/>
              <a:ea typeface="Calibri"/>
              <a:cs typeface="Calibri"/>
              <a:sym typeface="Calibri"/>
            </a:endParaRPr>
          </a:p>
          <a:p>
            <a:endParaRPr lang="en-GB" sz="2625" b="1" dirty="0">
              <a:solidFill>
                <a:schemeClr val="dk1"/>
              </a:solidFill>
              <a:latin typeface="Calibri"/>
              <a:ea typeface="Calibri"/>
              <a:cs typeface="Calibri"/>
              <a:sym typeface="Calibri"/>
            </a:endParaRPr>
          </a:p>
          <a:p>
            <a:endParaRPr lang="en-GB" sz="2625" b="1" dirty="0">
              <a:solidFill>
                <a:schemeClr val="dk1"/>
              </a:solidFill>
              <a:latin typeface="Calibri"/>
              <a:ea typeface="Calibri"/>
              <a:cs typeface="Calibri"/>
              <a:sym typeface="Calibri"/>
            </a:endParaRPr>
          </a:p>
          <a:p>
            <a:endParaRPr lang="en-GB" sz="2625" b="1" dirty="0">
              <a:solidFill>
                <a:schemeClr val="dk1"/>
              </a:solidFill>
              <a:latin typeface="Calibri"/>
              <a:ea typeface="Calibri"/>
              <a:cs typeface="Calibri"/>
              <a:sym typeface="Calibri"/>
            </a:endParaRPr>
          </a:p>
          <a:p>
            <a:endParaRPr lang="en-GB" sz="2625" b="1" dirty="0">
              <a:solidFill>
                <a:schemeClr val="dk1"/>
              </a:solidFill>
              <a:latin typeface="Calibri"/>
              <a:ea typeface="Calibri"/>
              <a:cs typeface="Calibri"/>
              <a:sym typeface="Calibri"/>
            </a:endParaRPr>
          </a:p>
          <a:p>
            <a:r>
              <a:rPr lang="en-GB" sz="2625" b="1" dirty="0">
                <a:solidFill>
                  <a:schemeClr val="dk1"/>
                </a:solidFill>
                <a:latin typeface="Calibri"/>
                <a:ea typeface="Calibri"/>
                <a:cs typeface="Calibri"/>
                <a:sym typeface="Calibri"/>
                <a:hlinkClick r:id="rId3"/>
              </a:rPr>
              <a:t>SOS project</a:t>
            </a:r>
            <a:endParaRPr lang="en-GB" sz="2625" b="1" dirty="0">
              <a:solidFill>
                <a:schemeClr val="dk1"/>
              </a:solidFill>
              <a:latin typeface="Calibri"/>
              <a:ea typeface="Calibri"/>
              <a:cs typeface="Calibri"/>
              <a:sym typeface="Calibri"/>
            </a:endParaRPr>
          </a:p>
          <a:p>
            <a:r>
              <a:rPr lang="en-GB" sz="2625" b="1" dirty="0">
                <a:solidFill>
                  <a:schemeClr val="dk1"/>
                </a:solidFill>
                <a:latin typeface="Calibri"/>
                <a:ea typeface="Calibri"/>
                <a:cs typeface="Calibri"/>
                <a:sym typeface="Calibri"/>
              </a:rPr>
              <a:t>Barbara Nino Carreras</a:t>
            </a:r>
          </a:p>
          <a:p>
            <a:r>
              <a:rPr lang="en-GB" sz="2625" b="1" dirty="0">
                <a:solidFill>
                  <a:schemeClr val="dk1"/>
                </a:solidFill>
                <a:latin typeface="Calibri"/>
                <a:ea typeface="Calibri"/>
                <a:cs typeface="Calibri"/>
                <a:sym typeface="Calibri"/>
              </a:rPr>
              <a:t>+45 91945517</a:t>
            </a:r>
          </a:p>
          <a:p>
            <a:r>
              <a:rPr lang="en-GB" sz="2625" b="1" dirty="0" err="1">
                <a:solidFill>
                  <a:schemeClr val="dk1"/>
                </a:solidFill>
                <a:latin typeface="Calibri"/>
                <a:ea typeface="Calibri"/>
                <a:cs typeface="Calibri"/>
                <a:sym typeface="Calibri"/>
              </a:rPr>
              <a:t>barb@itu.dk</a:t>
            </a:r>
            <a:endParaRPr sz="2625" b="1" dirty="0">
              <a:solidFill>
                <a:schemeClr val="dk1"/>
              </a:solidFill>
              <a:latin typeface="Calibri"/>
              <a:ea typeface="Calibri"/>
              <a:cs typeface="Calibri"/>
              <a:sym typeface="Calibri"/>
            </a:endParaRPr>
          </a:p>
        </p:txBody>
      </p:sp>
      <p:pic>
        <p:nvPicPr>
          <p:cNvPr id="8" name="Picture 7" descr="Technologies in practice group logo">
            <a:extLst>
              <a:ext uri="{FF2B5EF4-FFF2-40B4-BE49-F238E27FC236}">
                <a16:creationId xmlns:a16="http://schemas.microsoft.com/office/drawing/2014/main" id="{F105898D-1FAA-94CF-0D2C-55475AD0AC33}"/>
              </a:ext>
            </a:extLst>
          </p:cNvPr>
          <p:cNvPicPr>
            <a:picLocks noChangeAspect="1"/>
          </p:cNvPicPr>
          <p:nvPr/>
        </p:nvPicPr>
        <p:blipFill>
          <a:blip r:embed="rId4"/>
          <a:stretch>
            <a:fillRect/>
          </a:stretch>
        </p:blipFill>
        <p:spPr>
          <a:xfrm>
            <a:off x="9901237" y="390000"/>
            <a:ext cx="1909911" cy="339743"/>
          </a:xfrm>
          <a:prstGeom prst="rect">
            <a:avLst/>
          </a:prstGeom>
        </p:spPr>
      </p:pic>
    </p:spTree>
    <p:extLst>
      <p:ext uri="{BB962C8B-B14F-4D97-AF65-F5344CB8AC3E}">
        <p14:creationId xmlns:p14="http://schemas.microsoft.com/office/powerpoint/2010/main" val="1072290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8D3EEC38E54F447AC9CBAE3DFA7913F" ma:contentTypeVersion="16" ma:contentTypeDescription="Opret et nyt dokument." ma:contentTypeScope="" ma:versionID="3b514ca8b5b09ca134cac50c3967c9f9">
  <xsd:schema xmlns:xsd="http://www.w3.org/2001/XMLSchema" xmlns:xs="http://www.w3.org/2001/XMLSchema" xmlns:p="http://schemas.microsoft.com/office/2006/metadata/properties" xmlns:ns2="5e457b28-7b7f-4c62-b3f8-c8d17b83affe" xmlns:ns3="6e86eb6e-5b9d-4101-bf94-dceb8f51cd4f" targetNamespace="http://schemas.microsoft.com/office/2006/metadata/properties" ma:root="true" ma:fieldsID="29fcdb50a8a75d533dda872290cfcdf4" ns2:_="" ns3:_="">
    <xsd:import namespace="5e457b28-7b7f-4c62-b3f8-c8d17b83affe"/>
    <xsd:import namespace="6e86eb6e-5b9d-4101-bf94-dceb8f51cd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457b28-7b7f-4c62-b3f8-c8d17b83a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b18a4855-1536-404a-a533-a2d0ba524c4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86eb6e-5b9d-4101-bf94-dceb8f51cd4f"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dafe9539-5ebf-419a-8eec-5159bafc648f}" ma:internalName="TaxCatchAll" ma:showField="CatchAllData" ma:web="6e86eb6e-5b9d-4101-bf94-dceb8f51cd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4EFE6C-5D39-4E5F-AE1E-905A103127EA}"/>
</file>

<file path=customXml/itemProps2.xml><?xml version="1.0" encoding="utf-8"?>
<ds:datastoreItem xmlns:ds="http://schemas.openxmlformats.org/officeDocument/2006/customXml" ds:itemID="{9D59D5C4-EA0C-4D53-9AB8-CC6AF0C79348}"/>
</file>

<file path=docProps/app.xml><?xml version="1.0" encoding="utf-8"?>
<Properties xmlns="http://schemas.openxmlformats.org/officeDocument/2006/extended-properties" xmlns:vt="http://schemas.openxmlformats.org/officeDocument/2006/docPropsVTypes">
  <TotalTime>7399</TotalTime>
  <Words>262</Words>
  <Application>Microsoft Office PowerPoint</Application>
  <PresentationFormat>Widescreen</PresentationFormat>
  <Paragraphs>42</Paragraphs>
  <Slides>9</Slides>
  <Notes>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Calibri</vt:lpstr>
      <vt:lpstr>Calibri Light</vt:lpstr>
      <vt:lpstr>Office Theme</vt:lpstr>
      <vt:lpstr>PowerPoint-præsentation</vt:lpstr>
      <vt:lpstr>PowerPoint-præsentation</vt:lpstr>
      <vt:lpstr> Since the early 2010s, citizens living in Denmark have had to use a digital e-ID to access public and private services </vt:lpstr>
      <vt:lpstr> Since the early 2014, citizens living in Denmark have also been mandated to communicate digitally with the authorities. Digital communication with the authorities can be accessed through different mailboxes (public or privately owned).  Some citizens can opt-out. </vt:lpstr>
      <vt:lpstr>17-22  % of the population or more is challenged by mandatory communication and digital self-service across the public and private sectors</vt:lpstr>
      <vt:lpstr>PowerPoint-præsentation</vt:lpstr>
      <vt:lpstr>PowerPoint-præsentation</vt:lpstr>
      <vt:lpstr>Online dictionary for Danish Sign Language made by the center for sign language and the Danish Deaf Association in 2008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Patricia Nino Carreras</dc:creator>
  <cp:lastModifiedBy>René Sørensen Overby</cp:lastModifiedBy>
  <cp:revision>15</cp:revision>
  <dcterms:created xsi:type="dcterms:W3CDTF">2023-01-31T14:39:32Z</dcterms:created>
  <dcterms:modified xsi:type="dcterms:W3CDTF">2023-02-09T14:03:27Z</dcterms:modified>
</cp:coreProperties>
</file>